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Default Extension="tiff" ContentType="image/tiff"/>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57" r:id="rId3"/>
    <p:sldId id="258" r:id="rId4"/>
    <p:sldId id="259" r:id="rId5"/>
    <p:sldId id="260" r:id="rId6"/>
    <p:sldId id="261" r:id="rId7"/>
    <p:sldId id="280" r:id="rId8"/>
    <p:sldId id="279" r:id="rId9"/>
    <p:sldId id="262" r:id="rId10"/>
    <p:sldId id="263" r:id="rId11"/>
    <p:sldId id="275" r:id="rId12"/>
    <p:sldId id="276" r:id="rId13"/>
    <p:sldId id="264" r:id="rId14"/>
    <p:sldId id="265" r:id="rId15"/>
    <p:sldId id="266" r:id="rId16"/>
    <p:sldId id="267" r:id="rId17"/>
    <p:sldId id="268" r:id="rId18"/>
    <p:sldId id="269" r:id="rId19"/>
    <p:sldId id="282" r:id="rId20"/>
    <p:sldId id="281" r:id="rId21"/>
    <p:sldId id="270" r:id="rId22"/>
    <p:sldId id="283" r:id="rId23"/>
    <p:sldId id="284" r:id="rId24"/>
    <p:sldId id="271" r:id="rId25"/>
    <p:sldId id="272" r:id="rId26"/>
    <p:sldId id="273" r:id="rId27"/>
    <p:sldId id="27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23"/>
    <p:restoredTop sz="69355" autoAdjust="0"/>
  </p:normalViewPr>
  <p:slideViewPr>
    <p:cSldViewPr snapToGrid="0" snapToObjects="1">
      <p:cViewPr varScale="1">
        <p:scale>
          <a:sx n="49" d="100"/>
          <a:sy n="49" d="100"/>
        </p:scale>
        <p:origin x="-1806" y="-102"/>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EB68D2-B2A9-DD4F-92EB-AD05489DE480}" type="datetimeFigureOut">
              <a:rPr lang="en-US" smtClean="0"/>
              <a:pPr/>
              <a:t>7/1/2020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877293-17A0-0D43-92F2-B183566A0FFF}" type="slidenum">
              <a:rPr lang="en-US" smtClean="0"/>
              <a:pPr/>
              <a:t>‹#›</a:t>
            </a:fld>
            <a:endParaRPr lang="en-US"/>
          </a:p>
        </p:txBody>
      </p:sp>
    </p:spTree>
    <p:extLst>
      <p:ext uri="{BB962C8B-B14F-4D97-AF65-F5344CB8AC3E}">
        <p14:creationId xmlns="" xmlns:p14="http://schemas.microsoft.com/office/powerpoint/2010/main" val="1881502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“All gay men are flamboyant and feminine”</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Because they date other men, gay men are viewed as “less of a man.”</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The term “gay” is used to describe homosexual, flamboyant men because the term was traditionally used to describe someone who is “overly cheerful, loud, and happy” (United Way of Alamance County 2020).</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In reality, it is not always apparent that a gay man is gay – he may blend in with straight men quite well. </a:t>
            </a:r>
            <a:endParaRPr lang="en-US" sz="14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“All transgender women are gay men, and all transgender men are lesbians”</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This is the idea that a man would transition into a woman just so he can date other men, or vice versa with women who transition into men.</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Sexual orientation is not linked to gender identity. Sexual orientation is who someone is sexually attracted to; gender identity is who someone is (Lopez 2018).</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Transgender and non-binary people can define their sexuality however they please.</a:t>
            </a:r>
            <a:endParaRPr lang="en-US" sz="14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“Transgender and homosexual people are mentally ill”</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The American Medical Association and American Psychiatric Association say that sexual orientation and gender identity and expression are not inherent to any medical disorder (Lopez 2018).</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Initially, the term “gender identity disorder” was used to describe transgender and non-binary people (Lopez 2018). </a:t>
            </a:r>
            <a:endParaRPr lang="en-US" sz="140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Medical professionals believe that term should be replaced with “gender dysphoria”</a:t>
            </a:r>
            <a:endParaRPr lang="en-US" sz="140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Gender dysphoria is the state of emotional distress caused by how someone’s body or the gender they were assigned at birth conflicts with their gender identity</a:t>
            </a:r>
            <a:endParaRPr lang="en-US" sz="1400" kern="1200" dirty="0">
              <a:solidFill>
                <a:schemeClr val="tx1"/>
              </a:solidFill>
              <a:effectLst/>
              <a:latin typeface="+mn-lt"/>
              <a:ea typeface="+mn-ea"/>
              <a:cs typeface="+mn-cs"/>
            </a:endParaRPr>
          </a:p>
          <a:p>
            <a:pPr lvl="3"/>
            <a:r>
              <a:rPr lang="en-US" sz="1200" kern="1200" dirty="0">
                <a:solidFill>
                  <a:schemeClr val="tx1"/>
                </a:solidFill>
                <a:effectLst/>
                <a:latin typeface="+mn-lt"/>
                <a:ea typeface="+mn-ea"/>
                <a:cs typeface="+mn-cs"/>
              </a:rPr>
              <a:t>The dysphoria is believed to be caused by a lack of acceptance and harassment from society rather than confusion about one’s own identity.</a:t>
            </a:r>
            <a:endParaRPr lang="en-US" sz="1400" kern="1200" dirty="0">
              <a:solidFill>
                <a:schemeClr val="tx1"/>
              </a:solidFill>
              <a:effectLst/>
              <a:latin typeface="+mn-lt"/>
              <a:ea typeface="+mn-ea"/>
              <a:cs typeface="+mn-cs"/>
            </a:endParaRPr>
          </a:p>
          <a:p>
            <a:pPr lvl="3"/>
            <a:r>
              <a:rPr lang="en-US" sz="1200" kern="1200" dirty="0">
                <a:solidFill>
                  <a:schemeClr val="tx1"/>
                </a:solidFill>
                <a:effectLst/>
                <a:latin typeface="+mn-lt"/>
                <a:ea typeface="+mn-ea"/>
                <a:cs typeface="+mn-cs"/>
              </a:rPr>
              <a:t>The main treatment for gender dysphoria would be allowing people transition without social disapproval.</a:t>
            </a:r>
            <a:endParaRPr lang="en-US" sz="1400" kern="1200" dirty="0">
              <a:solidFill>
                <a:schemeClr val="tx1"/>
              </a:solidFill>
              <a:effectLst/>
              <a:latin typeface="+mn-lt"/>
              <a:ea typeface="+mn-ea"/>
              <a:cs typeface="+mn-cs"/>
            </a:endParaRPr>
          </a:p>
          <a:p>
            <a:pPr lvl="3"/>
            <a:r>
              <a:rPr lang="en-US" sz="1200" kern="1200" dirty="0">
                <a:solidFill>
                  <a:schemeClr val="tx1"/>
                </a:solidFill>
                <a:effectLst/>
                <a:latin typeface="+mn-lt"/>
                <a:ea typeface="+mn-ea"/>
                <a:cs typeface="+mn-cs"/>
              </a:rPr>
              <a:t>Not all transgender people experience dysphoria. It is barely to not present for some, and crippling for others.</a:t>
            </a:r>
            <a:endParaRPr lang="en-US" sz="1400" kern="1200" dirty="0">
              <a:solidFill>
                <a:schemeClr val="tx1"/>
              </a:solidFill>
              <a:effectLst/>
              <a:latin typeface="+mn-lt"/>
              <a:ea typeface="+mn-ea"/>
              <a:cs typeface="+mn-cs"/>
            </a:endParaRPr>
          </a:p>
          <a:p>
            <a:pPr lvl="3"/>
            <a:r>
              <a:rPr lang="en-US" sz="1200" kern="1200" dirty="0">
                <a:solidFill>
                  <a:schemeClr val="tx1"/>
                </a:solidFill>
                <a:effectLst/>
                <a:latin typeface="+mn-lt"/>
                <a:ea typeface="+mn-ea"/>
                <a:cs typeface="+mn-cs"/>
              </a:rPr>
              <a:t>Gender dysphoria cannot be corrected by convincing people to affirm their assigned sex; they are not sinning and do not need to be redeemed (Hartke 2018).</a:t>
            </a:r>
            <a:endParaRPr lang="en-US" sz="14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“Lesbians hate men.”</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Dating women does not equate despising men; plenty of lesbians have meaningful relationships with their male colleagues.  (United Way of Alamance County 2020).</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Additionally, not all lesbians are masculine (United Way of Alamance County 2020). </a:t>
            </a:r>
            <a:endParaRPr lang="en-US" sz="140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Every lesbian is different and every lesbian relationship is different.</a:t>
            </a:r>
            <a:endParaRPr lang="en-US" sz="14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3A877293-17A0-0D43-92F2-B183566A0FFF}" type="slidenum">
              <a:rPr lang="en-US" smtClean="0"/>
              <a:pPr/>
              <a:t>5</a:t>
            </a:fld>
            <a:endParaRPr lang="en-US"/>
          </a:p>
        </p:txBody>
      </p:sp>
    </p:spTree>
    <p:extLst>
      <p:ext uri="{BB962C8B-B14F-4D97-AF65-F5344CB8AC3E}">
        <p14:creationId xmlns="" xmlns:p14="http://schemas.microsoft.com/office/powerpoint/2010/main" val="1316563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Institutional</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Legal protections such as anti-discrimination laws are proven to reduce bias in employment decision making (Murray 2018).</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Organizational leadership to advocate for their LGBTQ+ workers</a:t>
            </a:r>
            <a:endParaRPr lang="en-US" sz="140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When leaders are advocates and role models, this creates and sustains an inclusion culture. Tim Cook is a strong advocate of the LGBTQ+ community, and Apple is routinely listed as one of the most LGBT-friendly organizations. (Murray 2018).</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Ensure that there is zero tolerance for harassment based on gender expression and identity (Raynor 2020).</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Offer mentorship programs and match participants across identities (Raynor 2020)</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Eliminate languages that assumes heterosexuality is the norm (Raynor 2020).</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Create an inclusive dress code which is not based on traditional gender expectations (Raynor 2020).</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Potentially create gender-neutral restrooms. Creating a new bathroom may be costly but beneficial to the inclusive culture of the organization.</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LGBTQ+ helps everyone involved: employee engagement, performance, and health all improve in more inclusive environments. More inclusive organizations outperform their counterparts on certain metrics such as stock performance. (Murray 2018).</a:t>
            </a:r>
            <a:endParaRPr lang="en-US" sz="14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Interpersonal </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Participate in diversity and inclusion trainings. Train managers and employees about policies, their role in supporting or enforcing policies, reporting harassment, preventing harassment, and the potential consequences of discrimination in the workplace (Adele &amp; Phillis 2020).</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Coworkers can act as allies and advocates for their LGBTQ+ counterparts (Murray 2018)</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Coworkers can create welcoming and inclusive workplaces (Murray 2018)</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Stand up for LGBTQ+ counterparts when they see acts of injustice</a:t>
            </a:r>
            <a:endParaRPr lang="en-US" sz="14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3A877293-17A0-0D43-92F2-B183566A0FFF}" type="slidenum">
              <a:rPr lang="en-US" smtClean="0"/>
              <a:pPr/>
              <a:t>16</a:t>
            </a:fld>
            <a:endParaRPr lang="en-US"/>
          </a:p>
        </p:txBody>
      </p:sp>
    </p:spTree>
    <p:extLst>
      <p:ext uri="{BB962C8B-B14F-4D97-AF65-F5344CB8AC3E}">
        <p14:creationId xmlns="" xmlns:p14="http://schemas.microsoft.com/office/powerpoint/2010/main" val="2624590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of the most pressing issues for transgender people is which bathroom they are to use in the workplace.</a:t>
            </a:r>
            <a:endParaRPr lang="en-US" sz="14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It is a myth that it is dangerous to let transgender people use the bathroom or locker room matching their gender identity.</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There is no evidence to support this.</a:t>
            </a:r>
            <a:endParaRPr lang="en-US" sz="14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Bills to restrict bathroom use to the biological sex are the main attack used by anti-LGBTQ+ lawmakers.</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The argument that allowing transgender females to use female restrooms would result in higher rates of sexual assault against women is not a new one.</a:t>
            </a:r>
            <a:endParaRPr lang="en-US" sz="140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It was used during the Women’s Rights Movement, when people feared that equal rights would result in mixed restrooms.</a:t>
            </a:r>
            <a:endParaRPr lang="en-US" sz="140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It was also used during the Civil Rights Movement, when conservatives feared that black men would sexually assault white women in restrooms.</a:t>
            </a:r>
            <a:endParaRPr lang="en-US" sz="14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sz="14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59% of transgender people avoided using the bathroom for fear of confrontations.</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32% of transgender people limited how much they ate and drank.</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25% of transgender workers reported being told to use a bathroom that did not match their gender identity.</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Avoiding using the bathroom at work can lead to health issues such as kidney infections.</a:t>
            </a:r>
            <a:endParaRPr lang="en-US" sz="14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3A877293-17A0-0D43-92F2-B183566A0FFF}" type="slidenum">
              <a:rPr lang="en-US" smtClean="0"/>
              <a:pPr/>
              <a:t>18</a:t>
            </a:fld>
            <a:endParaRPr lang="en-US"/>
          </a:p>
        </p:txBody>
      </p:sp>
    </p:spTree>
    <p:extLst>
      <p:ext uri="{BB962C8B-B14F-4D97-AF65-F5344CB8AC3E}">
        <p14:creationId xmlns="" xmlns:p14="http://schemas.microsoft.com/office/powerpoint/2010/main" val="424655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Even in states where there are no laws regarding bathroom access, union contracts can make it legally enforceable for employers to provide safe bathroom access for all.</a:t>
            </a:r>
            <a:endParaRPr lang="en-US" sz="14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OSHA has mandated that every employee has access to a bathroom that corresponds with their gender identity.</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Employers may try to restrict transgender and non-binary workers to a restroom on another floor, in another building, or one that is unsafe.</a:t>
            </a:r>
            <a:endParaRPr lang="en-US" sz="140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In states where it is legal to discriminate on the basis of gender identity and expression, this is can be made illegal through union contracts.</a:t>
            </a:r>
            <a:endParaRPr lang="en-US" sz="14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EEOC considers restriction of bathroom use as sex discrimination under Title VII.</a:t>
            </a:r>
            <a:endParaRPr lang="en-US" sz="14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3A877293-17A0-0D43-92F2-B183566A0FFF}" type="slidenum">
              <a:rPr lang="en-US" smtClean="0"/>
              <a:pPr/>
              <a:t>19</a:t>
            </a:fld>
            <a:endParaRPr lang="en-US"/>
          </a:p>
        </p:txBody>
      </p:sp>
    </p:spTree>
    <p:extLst>
      <p:ext uri="{BB962C8B-B14F-4D97-AF65-F5344CB8AC3E}">
        <p14:creationId xmlns="" xmlns:p14="http://schemas.microsoft.com/office/powerpoint/2010/main" val="1389771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An employer’s approach to gender neutral restrooms can make or break their approach to workplace equality.</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Transgender and non-binary employees feel uncomfortable and unrecognized without single-use or gender-neutral restrooms.</a:t>
            </a:r>
            <a:endParaRPr lang="en-US" sz="140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The work environment can be perceived as non-affirming to transgender and non-binary workers.</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Taking steps to protect transgender and non-binary employees creates a culture of inclusion which affirms their gender identity and expression.</a:t>
            </a:r>
            <a:endParaRPr lang="en-US" sz="140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Taking these steps also show that employers are not all talk and truly value diversity and inclusion.</a:t>
            </a:r>
            <a:endParaRPr lang="en-US" sz="14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If a workplace is too small to add additional restrooms, there are privacy measures which can be taken to protect LGBTQ+ workers.</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Filling the holes between the door and the stall</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Extending the stall doors down to the floor</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Extending barriers between urinals – making them come out further from the wall, and go up higher</a:t>
            </a:r>
            <a:endParaRPr lang="en-US" sz="14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addition of gender neutral bathrooms may also help attract and retain talent.</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People are more likely to go and stay where they feel the most comfortable.</a:t>
            </a:r>
            <a:endParaRPr lang="en-US" sz="14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Gender-neutral restrooms </a:t>
            </a:r>
            <a:r>
              <a:rPr lang="en-US" sz="1200" i="1" kern="1200" dirty="0">
                <a:solidFill>
                  <a:schemeClr val="tx1"/>
                </a:solidFill>
                <a:effectLst/>
                <a:latin typeface="+mn-lt"/>
                <a:ea typeface="+mn-ea"/>
                <a:cs typeface="+mn-cs"/>
              </a:rPr>
              <a:t>without</a:t>
            </a:r>
            <a:r>
              <a:rPr lang="en-US" sz="1200" kern="1200" dirty="0">
                <a:solidFill>
                  <a:schemeClr val="tx1"/>
                </a:solidFill>
                <a:effectLst/>
                <a:latin typeface="+mn-lt"/>
                <a:ea typeface="+mn-ea"/>
                <a:cs typeface="+mn-cs"/>
              </a:rPr>
              <a:t> any segregated restrooms can have negative consequences.</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This may result in even more widespread discomfort using the bathroom. For example, women may not feel comfortable using the restroom while men are around, especially in workplaces where women are made to feel secondary to men.</a:t>
            </a:r>
            <a:endParaRPr lang="en-US" sz="14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3A877293-17A0-0D43-92F2-B183566A0FFF}" type="slidenum">
              <a:rPr lang="en-US" smtClean="0"/>
              <a:pPr/>
              <a:t>20</a:t>
            </a:fld>
            <a:endParaRPr lang="en-US"/>
          </a:p>
        </p:txBody>
      </p:sp>
    </p:spTree>
    <p:extLst>
      <p:ext uri="{BB962C8B-B14F-4D97-AF65-F5344CB8AC3E}">
        <p14:creationId xmlns="" xmlns:p14="http://schemas.microsoft.com/office/powerpoint/2010/main" val="6057472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It is preposterous that in 2020, it is still legal to </a:t>
            </a:r>
            <a:r>
              <a:rPr lang="en-US" sz="1200" i="1" kern="1200" dirty="0">
                <a:solidFill>
                  <a:schemeClr val="tx1"/>
                </a:solidFill>
                <a:effectLst/>
                <a:latin typeface="+mn-lt"/>
                <a:ea typeface="+mn-ea"/>
                <a:cs typeface="+mn-cs"/>
              </a:rPr>
              <a:t>discriminate</a:t>
            </a:r>
            <a:r>
              <a:rPr lang="en-US" sz="1200" kern="1200" dirty="0">
                <a:solidFill>
                  <a:schemeClr val="tx1"/>
                </a:solidFill>
                <a:effectLst/>
                <a:latin typeface="+mn-lt"/>
                <a:ea typeface="+mn-ea"/>
                <a:cs typeface="+mn-cs"/>
              </a:rPr>
              <a:t> in some states.</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Regardless of what group it is legal to discriminate against, it is embarrassing that </a:t>
            </a:r>
            <a:r>
              <a:rPr lang="en-US" sz="1200" i="1" kern="1200" dirty="0">
                <a:solidFill>
                  <a:schemeClr val="tx1"/>
                </a:solidFill>
                <a:effectLst/>
                <a:latin typeface="+mn-lt"/>
                <a:ea typeface="+mn-ea"/>
                <a:cs typeface="+mn-cs"/>
              </a:rPr>
              <a:t>all discrimination</a:t>
            </a:r>
            <a:r>
              <a:rPr lang="en-US" sz="1200" kern="1200" dirty="0">
                <a:solidFill>
                  <a:schemeClr val="tx1"/>
                </a:solidFill>
                <a:effectLst/>
                <a:latin typeface="+mn-lt"/>
                <a:ea typeface="+mn-ea"/>
                <a:cs typeface="+mn-cs"/>
              </a:rPr>
              <a:t> has not yet been outlawed in America.</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All American people should be protected under the law. Are the LGBTQ+ not people?</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If it was not a “threat” to American rights to amend Title VII to include the ADA, ADEA, and PDA, then why would an act against sexual orientation and gender expression discrimination – or </a:t>
            </a:r>
            <a:r>
              <a:rPr lang="en-US" sz="1200" i="1" kern="1200" dirty="0">
                <a:solidFill>
                  <a:schemeClr val="tx1"/>
                </a:solidFill>
                <a:effectLst/>
                <a:latin typeface="+mn-lt"/>
                <a:ea typeface="+mn-ea"/>
                <a:cs typeface="+mn-cs"/>
              </a:rPr>
              <a:t>any</a:t>
            </a:r>
            <a:r>
              <a:rPr lang="en-US" sz="1200" kern="1200" dirty="0">
                <a:solidFill>
                  <a:schemeClr val="tx1"/>
                </a:solidFill>
                <a:effectLst/>
                <a:latin typeface="+mn-lt"/>
                <a:ea typeface="+mn-ea"/>
                <a:cs typeface="+mn-cs"/>
              </a:rPr>
              <a:t> act or amendment – be such a threat?</a:t>
            </a:r>
            <a:endParaRPr lang="en-US" sz="14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Gender neutral restrooms are an investment that are worth the cost.</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They will help attract and retain not only employees, but customers as well.</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Even as a non-LGBT individual, I still feel more attracted to a company simply because they took the effort to include everyone.</a:t>
            </a:r>
            <a:endParaRPr lang="en-US" sz="14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Sexual orientation and gender identity discrimination are </a:t>
            </a:r>
            <a:r>
              <a:rPr lang="en-US" sz="1200" i="1" kern="1200" dirty="0">
                <a:solidFill>
                  <a:schemeClr val="tx1"/>
                </a:solidFill>
                <a:effectLst/>
                <a:latin typeface="+mn-lt"/>
                <a:ea typeface="+mn-ea"/>
                <a:cs typeface="+mn-cs"/>
              </a:rPr>
              <a:t>absolutely</a:t>
            </a:r>
            <a:r>
              <a:rPr lang="en-US" sz="1200" kern="1200" dirty="0">
                <a:solidFill>
                  <a:schemeClr val="tx1"/>
                </a:solidFill>
                <a:effectLst/>
                <a:latin typeface="+mn-lt"/>
                <a:ea typeface="+mn-ea"/>
                <a:cs typeface="+mn-cs"/>
              </a:rPr>
              <a:t> sex discrimination under Title VII.</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How can someone discriminate against a man who is attracted to other men, without discriminating against him </a:t>
            </a:r>
            <a:r>
              <a:rPr lang="en-US" sz="1200" i="1" kern="1200" dirty="0">
                <a:solidFill>
                  <a:schemeClr val="tx1"/>
                </a:solidFill>
                <a:effectLst/>
                <a:latin typeface="+mn-lt"/>
                <a:ea typeface="+mn-ea"/>
                <a:cs typeface="+mn-cs"/>
              </a:rPr>
              <a:t>because he is a man</a:t>
            </a:r>
            <a:r>
              <a:rPr lang="en-US" sz="1200" kern="1200" dirty="0">
                <a:solidFill>
                  <a:schemeClr val="tx1"/>
                </a:solidFill>
                <a:effectLst/>
                <a:latin typeface="+mn-lt"/>
                <a:ea typeface="+mn-ea"/>
                <a:cs typeface="+mn-cs"/>
              </a:rPr>
              <a:t>?</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Assuming someone’s gender and therefore his or her sexual orientation is discrimination because it involves stereotypes and biases about how each gender should behave, look, and feel.</a:t>
            </a:r>
            <a:endParaRPr lang="en-US" sz="14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If LGBTQ+ advocates lose the current Supreme Court case, then social insurance measures will be imperative.</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LGBTQ+ unemployment and homeless rates are too severe to go unaddressed.</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Being LGBTQ+ is </a:t>
            </a:r>
            <a:r>
              <a:rPr lang="en-US" sz="1200" i="1" kern="1200" dirty="0">
                <a:solidFill>
                  <a:schemeClr val="tx1"/>
                </a:solidFill>
                <a:effectLst/>
                <a:latin typeface="+mn-lt"/>
                <a:ea typeface="+mn-ea"/>
                <a:cs typeface="+mn-cs"/>
              </a:rPr>
              <a:t>not</a:t>
            </a:r>
            <a:r>
              <a:rPr lang="en-US" sz="1200" kern="1200" dirty="0">
                <a:solidFill>
                  <a:schemeClr val="tx1"/>
                </a:solidFill>
                <a:effectLst/>
                <a:latin typeface="+mn-lt"/>
                <a:ea typeface="+mn-ea"/>
                <a:cs typeface="+mn-cs"/>
              </a:rPr>
              <a:t> a mental illness, so there is no disability inherent to their gender or sexual orientation that is preventing these individuals from stable and sustainable employment.</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Social programs would greatly benefit this underprivileged community.</a:t>
            </a:r>
            <a:endParaRPr lang="en-US" sz="14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3A877293-17A0-0D43-92F2-B183566A0FFF}" type="slidenum">
              <a:rPr lang="en-US" smtClean="0"/>
              <a:pPr/>
              <a:t>21</a:t>
            </a:fld>
            <a:endParaRPr lang="en-US"/>
          </a:p>
        </p:txBody>
      </p:sp>
    </p:spTree>
    <p:extLst>
      <p:ext uri="{BB962C8B-B14F-4D97-AF65-F5344CB8AC3E}">
        <p14:creationId xmlns="" xmlns:p14="http://schemas.microsoft.com/office/powerpoint/2010/main" val="36602441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877293-17A0-0D43-92F2-B183566A0FFF}" type="slidenum">
              <a:rPr lang="en-US" smtClean="0"/>
              <a:pPr/>
              <a:t>22</a:t>
            </a:fld>
            <a:endParaRPr lang="en-US"/>
          </a:p>
        </p:txBody>
      </p:sp>
    </p:spTree>
    <p:extLst>
      <p:ext uri="{BB962C8B-B14F-4D97-AF65-F5344CB8AC3E}">
        <p14:creationId xmlns="" xmlns:p14="http://schemas.microsoft.com/office/powerpoint/2010/main" val="831825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877293-17A0-0D43-92F2-B183566A0FFF}" type="slidenum">
              <a:rPr lang="en-US" smtClean="0"/>
              <a:pPr/>
              <a:t>23</a:t>
            </a:fld>
            <a:endParaRPr lang="en-US"/>
          </a:p>
        </p:txBody>
      </p:sp>
    </p:spTree>
    <p:extLst>
      <p:ext uri="{BB962C8B-B14F-4D97-AF65-F5344CB8AC3E}">
        <p14:creationId xmlns="" xmlns:p14="http://schemas.microsoft.com/office/powerpoint/2010/main" val="1685176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877293-17A0-0D43-92F2-B183566A0FFF}" type="slidenum">
              <a:rPr lang="en-US" smtClean="0"/>
              <a:pPr/>
              <a:t>25</a:t>
            </a:fld>
            <a:endParaRPr lang="en-US"/>
          </a:p>
        </p:txBody>
      </p:sp>
    </p:spTree>
    <p:extLst>
      <p:ext uri="{BB962C8B-B14F-4D97-AF65-F5344CB8AC3E}">
        <p14:creationId xmlns="" xmlns:p14="http://schemas.microsoft.com/office/powerpoint/2010/main" val="810851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 unemployment rate of transgender people triples the US average, and transgenders are more likely to live in poverty and be homeless (Moreau 2019).</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These startling statistics are facilitated by state laws that allow legal discrimination, harassment, firing, and refusal to hire based on gender identity and expression. </a:t>
            </a:r>
            <a:endParaRPr lang="en-US" sz="140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If there were less oppression, it would be easier for transgender and non-binary people to find and keep sustainable jobs.</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In 2011, one in seven transgender individuals earned $10,000 or less a year and the unemployment rate for transgender people of color was nearly four times the national rate (Murray 2018).</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Social acceptance of these people is still very low, with 27% of Americans stating they would not befriend a transgender person (Raynor 2020).</a:t>
            </a:r>
            <a:endParaRPr lang="en-US" sz="140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Transgenders are often incentivized to hide their true identities in applications and interviews, which can also lead to accidental outings when managers, HR, or coworkers discover something about their identity that does not add up.</a:t>
            </a:r>
            <a:endParaRPr lang="en-US" sz="140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Transgender employees experience high rates of workplace abuse, especially in workplace cultures that punish them for even indirectly revealing their identity (Raynor 2020). </a:t>
            </a:r>
            <a:endParaRPr lang="en-US" sz="140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Aside from difficulty finding and keeping jobs, poor treatment at work causes 20% of LGBTQ+ workers to leave their jobs (Raynor 2020).</a:t>
            </a:r>
            <a:endParaRPr lang="en-US" sz="14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90% of transgender workers report experiencing overt discrimination and harassment; 50% said they were harassed by coworkers; 41% said they were asked inappropriate questions about their status; 23% report being passed over for a promotion due to their gender expression; 20% said they were prevented from directly contacting clients; 7% reported physical violence; 6% reported sexual assault; and all of these rates were higher for transgender people of color (Raynor 2020).</a:t>
            </a:r>
            <a:endParaRPr lang="en-US" sz="14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In 30 states, it is still legal to discriminate against transgender individuals (Raynor 2020).</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Under federal law, the only protected classes are race, sex, color, national origin, age, religion, disability and pregnant women. No federal law exists for LGBTQ+ people, but the EEOC and OSHA both have policies and procedures supporting the community. </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In these states, it was common to restrict trans people to a certain bathroom or to deny them the use of the bathroom they desire – bathroom usage is one of the most prominent workplace issues for transgenders</a:t>
            </a:r>
            <a:endParaRPr lang="en-US" sz="14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Hiding one’s identity can inhibit his/her/their career potential – covering makes individuals less likely to speak up and participate in workplace conversations, so when LGBTQ+ people cover, they come across as disengaged or incapable of contributing.</a:t>
            </a:r>
            <a:endParaRPr lang="en-US" sz="14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Pushback on federal legislation stems from a conservative fear that the Supreme Court’s ability to change the law is a threat to a wider array of human rights (</a:t>
            </a:r>
            <a:r>
              <a:rPr lang="en-US" sz="1200" kern="1200" dirty="0" err="1">
                <a:solidFill>
                  <a:schemeClr val="tx1"/>
                </a:solidFill>
                <a:effectLst/>
                <a:latin typeface="+mn-lt"/>
                <a:ea typeface="+mn-ea"/>
                <a:cs typeface="+mn-cs"/>
              </a:rPr>
              <a:t>Adara</a:t>
            </a:r>
            <a:r>
              <a:rPr lang="en-US" sz="1200" kern="1200" dirty="0">
                <a:solidFill>
                  <a:schemeClr val="tx1"/>
                </a:solidFill>
                <a:effectLst/>
                <a:latin typeface="+mn-lt"/>
                <a:ea typeface="+mn-ea"/>
                <a:cs typeface="+mn-cs"/>
              </a:rPr>
              <a:t> 2020).</a:t>
            </a:r>
            <a:endParaRPr lang="en-US" sz="14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Bursch, the attorney fighting against the Aimee Stephens case, told NBC News, “What this case is about is whether the courts have the right to rewrite the law as it has been understood for more than half a century, and if courts do have that power then everybody should be worried about their rights no matter who they are.” </a:t>
            </a:r>
            <a:endParaRPr lang="en-US" sz="14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Transgenders and homosexuals often lack adequate healthcare coverage since their medical needs are vastly different from their straight counterparts. Unions may often remedy this through negotiations to broaden coverage to gender transitioning-related care and HIV prevention and treatment. (Pride at Work 2020).</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Disproportionately less LGBTQ+ people have access to healthcare as a result of their higher poverty and homeless rate.</a:t>
            </a:r>
            <a:endParaRPr lang="en-US" sz="14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3A877293-17A0-0D43-92F2-B183566A0FFF}" type="slidenum">
              <a:rPr lang="en-US" smtClean="0"/>
              <a:pPr/>
              <a:t>6</a:t>
            </a:fld>
            <a:endParaRPr lang="en-US"/>
          </a:p>
        </p:txBody>
      </p:sp>
    </p:spTree>
    <p:extLst>
      <p:ext uri="{BB962C8B-B14F-4D97-AF65-F5344CB8AC3E}">
        <p14:creationId xmlns="" xmlns:p14="http://schemas.microsoft.com/office/powerpoint/2010/main" val="3266109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In 28 states, it is legal to fire, deny promotion, refuse to hire, and to verbally harass employees for not being straight</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Approximately 8.1 million LGBT workers over the age of 16 live in states where they are unprotected at work. (Catalyst 2020).</a:t>
            </a:r>
            <a:endParaRPr lang="en-US" sz="14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LGBT workers are often unable to take advantages of employment benefits their straight coworkers can.</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Expensive HIV treatment not covered by health insurance (Pride at Work 2020).</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Benefits based on marriage and family frequently do not apply to LGBT people who opt for domestic partnerships or civil unions over formal marriage (Pride at Work 2020).</a:t>
            </a:r>
            <a:endParaRPr lang="en-US" sz="140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Most employers and laws define marriage in the traditional way as being between a legally married man and woman, while most LGBTQ+ do not fit within this mold (Pride at Work 2020).</a:t>
            </a:r>
            <a:endParaRPr lang="en-US" sz="14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While Americans are positive towards formal rights for the LGBT community, they are still negative towards informal rights such as expression of their true self</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Many Americans who support LGBT rights are still against LGBT public displays of affection. 81% of non-LGBT do not believe their LGBT coworkers should hide their identity, but 70% of these people still felt that talking about sexual orientation in the workplace is unprofessional (Raynor 2020).</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At the same time, 65% of conversations with coworkers are about relationships, and 36% are about sex. This constitutes a double standard on LGBT people, who feel that they are considered inappropriate merely for talking about their lives. (Raynor 2020).</a:t>
            </a:r>
            <a:endParaRPr lang="en-US" sz="140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If LGBTQ+ employees do not feel comfortable taking part in workplace small talk and banter, they miss out on building valuable rapport with their coworkers, making them feel isolated and disengaged. Engagement among LGBTQ+ workers is 30% lower and one in five are considering leaving their jobs – which may incentivize employers to promote inclusion (Raynor 2020).</a:t>
            </a:r>
            <a:endParaRPr lang="en-US" sz="14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3A877293-17A0-0D43-92F2-B183566A0FFF}" type="slidenum">
              <a:rPr lang="en-US" smtClean="0"/>
              <a:pPr/>
              <a:t>7</a:t>
            </a:fld>
            <a:endParaRPr lang="en-US"/>
          </a:p>
        </p:txBody>
      </p:sp>
    </p:spTree>
    <p:extLst>
      <p:ext uri="{BB962C8B-B14F-4D97-AF65-F5344CB8AC3E}">
        <p14:creationId xmlns="" xmlns:p14="http://schemas.microsoft.com/office/powerpoint/2010/main" val="3932978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Even in 2020, LGBTQ+ people do not have protection from discrimination under federal law.</a:t>
            </a:r>
            <a:endParaRPr lang="en-US" sz="1400" kern="1200" dirty="0">
              <a:solidFill>
                <a:schemeClr val="tx1"/>
              </a:solidFill>
              <a:effectLst/>
              <a:latin typeface="+mn-lt"/>
              <a:ea typeface="+mn-ea"/>
              <a:cs typeface="+mn-cs"/>
            </a:endParaRPr>
          </a:p>
          <a:p>
            <a:pPr lvl="1"/>
            <a:r>
              <a:rPr lang="en-US" sz="1200" i="1" kern="1200" dirty="0">
                <a:solidFill>
                  <a:schemeClr val="tx1"/>
                </a:solidFill>
                <a:effectLst/>
                <a:latin typeface="+mn-lt"/>
                <a:ea typeface="+mn-ea"/>
                <a:cs typeface="+mn-cs"/>
              </a:rPr>
              <a:t>Harris Funeral Homes Inc. v. Equal Employment Opportunity Commission</a:t>
            </a:r>
            <a:r>
              <a:rPr lang="en-US" sz="1200" kern="1200" dirty="0">
                <a:solidFill>
                  <a:schemeClr val="tx1"/>
                </a:solidFill>
                <a:effectLst/>
                <a:latin typeface="+mn-lt"/>
                <a:ea typeface="+mn-ea"/>
                <a:cs typeface="+mn-cs"/>
              </a:rPr>
              <a:t> will determine whether Title VII prohibits discrimination against transgender people based on 1) their status as transgender or 2) sex stereotyping under Price Waterhouse v. Hopkins (SCOTUS Blog 2020).</a:t>
            </a:r>
            <a:endParaRPr lang="en-US" sz="140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After coming out as a transgender female to her employer,  Aimee Stephens was asked to leave her workplace and to keep quiet about the incident (</a:t>
            </a:r>
            <a:r>
              <a:rPr lang="en-US" sz="1200" kern="1200" dirty="0" err="1">
                <a:solidFill>
                  <a:schemeClr val="tx1"/>
                </a:solidFill>
                <a:effectLst/>
                <a:latin typeface="+mn-lt"/>
                <a:ea typeface="+mn-ea"/>
                <a:cs typeface="+mn-cs"/>
              </a:rPr>
              <a:t>Gessen</a:t>
            </a:r>
            <a:r>
              <a:rPr lang="en-US" sz="1200" kern="1200" dirty="0">
                <a:solidFill>
                  <a:schemeClr val="tx1"/>
                </a:solidFill>
                <a:effectLst/>
                <a:latin typeface="+mn-lt"/>
                <a:ea typeface="+mn-ea"/>
                <a:cs typeface="+mn-cs"/>
              </a:rPr>
              <a:t> 2020).</a:t>
            </a:r>
            <a:endParaRPr lang="en-US" sz="140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She filed with the ACLU and EEOC for charges of sex discrimination</a:t>
            </a:r>
            <a:endParaRPr lang="en-US" sz="140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She was unable to find a job after losing her position for being transgender, and the loss of her health insurance caused her kidney condition to deteriorate beyond repair (</a:t>
            </a:r>
            <a:r>
              <a:rPr lang="en-US" sz="1200" kern="1200" dirty="0" err="1">
                <a:solidFill>
                  <a:schemeClr val="tx1"/>
                </a:solidFill>
                <a:effectLst/>
                <a:latin typeface="+mn-lt"/>
                <a:ea typeface="+mn-ea"/>
                <a:cs typeface="+mn-cs"/>
              </a:rPr>
              <a:t>Gessen</a:t>
            </a:r>
            <a:r>
              <a:rPr lang="en-US" sz="1200" kern="1200" dirty="0">
                <a:solidFill>
                  <a:schemeClr val="tx1"/>
                </a:solidFill>
                <a:effectLst/>
                <a:latin typeface="+mn-lt"/>
                <a:ea typeface="+mn-ea"/>
                <a:cs typeface="+mn-cs"/>
              </a:rPr>
              <a:t> 2020).</a:t>
            </a:r>
            <a:endParaRPr lang="en-US" sz="140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She passed away last month, and a decision is not expected until July (</a:t>
            </a:r>
            <a:r>
              <a:rPr lang="en-US" sz="1200" kern="1200" dirty="0" err="1">
                <a:solidFill>
                  <a:schemeClr val="tx1"/>
                </a:solidFill>
                <a:effectLst/>
                <a:latin typeface="+mn-lt"/>
                <a:ea typeface="+mn-ea"/>
                <a:cs typeface="+mn-cs"/>
              </a:rPr>
              <a:t>Gessen</a:t>
            </a:r>
            <a:r>
              <a:rPr lang="en-US" sz="1200" kern="1200" dirty="0">
                <a:solidFill>
                  <a:schemeClr val="tx1"/>
                </a:solidFill>
                <a:effectLst/>
                <a:latin typeface="+mn-lt"/>
                <a:ea typeface="+mn-ea"/>
                <a:cs typeface="+mn-cs"/>
              </a:rPr>
              <a:t> 2020).</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This case, the first for transgender civil rights to appear before the Supreme Court, will be a turning point in LGBTQ+ rights and discrimination in the workplace (</a:t>
            </a:r>
            <a:r>
              <a:rPr lang="en-US" sz="1200" kern="1200" dirty="0" err="1">
                <a:solidFill>
                  <a:schemeClr val="tx1"/>
                </a:solidFill>
                <a:effectLst/>
                <a:latin typeface="+mn-lt"/>
                <a:ea typeface="+mn-ea"/>
                <a:cs typeface="+mn-cs"/>
              </a:rPr>
              <a:t>Gessen</a:t>
            </a:r>
            <a:r>
              <a:rPr lang="en-US" sz="1200" kern="1200" dirty="0">
                <a:solidFill>
                  <a:schemeClr val="tx1"/>
                </a:solidFill>
                <a:effectLst/>
                <a:latin typeface="+mn-lt"/>
                <a:ea typeface="+mn-ea"/>
                <a:cs typeface="+mn-cs"/>
              </a:rPr>
              <a:t> 2020).</a:t>
            </a:r>
            <a:endParaRPr lang="en-US" sz="14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3A877293-17A0-0D43-92F2-B183566A0FFF}" type="slidenum">
              <a:rPr lang="en-US" smtClean="0"/>
              <a:pPr/>
              <a:t>8</a:t>
            </a:fld>
            <a:endParaRPr lang="en-US"/>
          </a:p>
        </p:txBody>
      </p:sp>
    </p:spTree>
    <p:extLst>
      <p:ext uri="{BB962C8B-B14F-4D97-AF65-F5344CB8AC3E}">
        <p14:creationId xmlns="" xmlns:p14="http://schemas.microsoft.com/office/powerpoint/2010/main" val="2180331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Legislation in favor of LGBTQ+, from the National Center for Transgender Equality</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Title VII of the Civil Rights Act of 1964</a:t>
            </a:r>
            <a:endParaRPr lang="en-US" sz="140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Does not explicitly protect LGBTQ+</a:t>
            </a:r>
            <a:endParaRPr lang="en-US" sz="140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The EEOC interprets ”sex discrimination” to include discrimination based on sexual orientation and gender identity</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Civil Service Reform Act of 1978</a:t>
            </a:r>
            <a:endParaRPr lang="en-US" sz="140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Prohibits discrimination at the federal level on the basis of “conduct which does not adversely affect performance”</a:t>
            </a:r>
            <a:endParaRPr lang="en-US" sz="1400" kern="1200" dirty="0">
              <a:solidFill>
                <a:schemeClr val="tx1"/>
              </a:solidFill>
              <a:effectLst/>
              <a:latin typeface="+mn-lt"/>
              <a:ea typeface="+mn-ea"/>
              <a:cs typeface="+mn-cs"/>
            </a:endParaRPr>
          </a:p>
          <a:p>
            <a:pPr lvl="3"/>
            <a:r>
              <a:rPr lang="en-US" sz="1200" kern="1200" dirty="0">
                <a:solidFill>
                  <a:schemeClr val="tx1"/>
                </a:solidFill>
                <a:effectLst/>
                <a:latin typeface="+mn-lt"/>
                <a:ea typeface="+mn-ea"/>
                <a:cs typeface="+mn-cs"/>
              </a:rPr>
              <a:t>This “conduct” includes being LGBT</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Executive Order 13087 – prohibits discrimination in federal employment on the basis of gender identity/sexual orientation</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Executive Order 13672 – prohibits anti-LGBT discrimination by federal contractors</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New Jersey Law Against Discrimination</a:t>
            </a:r>
            <a:endParaRPr lang="en-US" sz="140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Among other characteristics, explicitly prohibits discrimination on the basis of sexual orientation and gender identity and expression, unlike Title VII</a:t>
            </a:r>
            <a:endParaRPr lang="en-US" sz="140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New Jersey law does not cap compensatory or punitive damages</a:t>
            </a:r>
            <a:endParaRPr lang="en-US" sz="14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3A877293-17A0-0D43-92F2-B183566A0FFF}" type="slidenum">
              <a:rPr lang="en-US" smtClean="0"/>
              <a:pPr/>
              <a:t>10</a:t>
            </a:fld>
            <a:endParaRPr lang="en-US"/>
          </a:p>
        </p:txBody>
      </p:sp>
    </p:spTree>
    <p:extLst>
      <p:ext uri="{BB962C8B-B14F-4D97-AF65-F5344CB8AC3E}">
        <p14:creationId xmlns="" xmlns:p14="http://schemas.microsoft.com/office/powerpoint/2010/main" val="88730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Transgender Rights in the Workplace, under Executive Orders and the EEOC, from the National Center for Transgender Equality</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Right to be treated with respect and to not be harassed</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Right to transition at work</a:t>
            </a:r>
            <a:endParaRPr lang="en-US" sz="140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Once transgender individuals inform HR and management of their decision, they should be treated and referred to according to their new identity</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Right to dress according to one’s gender identity </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Right to be called by one’s chosen name and gender-appropriate pronouns</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Right to use restrooms/locker rooms consistent with gender identity</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Employers may not restrict transgender individuals to a certain restroom</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Right to privacy concerning transgender status and medical information</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Transgenders are protected from discrimination in the workplace, regardless of the opinions of certain conservative public officials</a:t>
            </a:r>
            <a:endParaRPr lang="en-US" sz="14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3A877293-17A0-0D43-92F2-B183566A0FFF}" type="slidenum">
              <a:rPr lang="en-US" smtClean="0"/>
              <a:pPr/>
              <a:t>11</a:t>
            </a:fld>
            <a:endParaRPr lang="en-US"/>
          </a:p>
        </p:txBody>
      </p:sp>
    </p:spTree>
    <p:extLst>
      <p:ext uri="{BB962C8B-B14F-4D97-AF65-F5344CB8AC3E}">
        <p14:creationId xmlns="" xmlns:p14="http://schemas.microsoft.com/office/powerpoint/2010/main" val="3155220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Court Cases for Transgender Discrimination</a:t>
            </a:r>
          </a:p>
          <a:p>
            <a:pPr lvl="1"/>
            <a:r>
              <a:rPr lang="en-US" sz="1200" kern="1200" dirty="0">
                <a:solidFill>
                  <a:schemeClr val="tx1"/>
                </a:solidFill>
                <a:effectLst/>
                <a:latin typeface="+mn-lt"/>
                <a:ea typeface="+mn-ea"/>
                <a:cs typeface="+mn-cs"/>
              </a:rPr>
              <a:t>Macy v. Department of Justice – EEOC held that intentional discrimination against transgender individuals constitutes sex discrimination under Title VII.</a:t>
            </a:r>
            <a:endParaRPr lang="en-US" sz="140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Discrimination on the basis of gender identity is discrimination on the basis of sex.</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Price Waterhouse v. Hopkins – sex discrimination on the basis of failure to conform to gender stereotypes involves discrimination on the basis of sex.</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Lusardi v. Department of the Army – the intentional misuse of a transgender employee’s new name and pronoun may constitute sex-based discrimination or harassment.</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Complainant v. Department of Veterans’ Affairs – it is discrimination on the basis of sex for an employer to refuse to revise its records according to a transgender individual’s name and sex change.</a:t>
            </a:r>
          </a:p>
          <a:p>
            <a:pPr lvl="1"/>
            <a:r>
              <a:rPr lang="en-US" sz="1200" kern="1200" dirty="0">
                <a:solidFill>
                  <a:schemeClr val="tx1"/>
                </a:solidFill>
                <a:effectLst/>
                <a:latin typeface="+mn-lt"/>
                <a:ea typeface="+mn-ea"/>
                <a:cs typeface="+mn-cs"/>
              </a:rPr>
              <a:t>Baldwin v. Department of Transportation – EEOC held that a claim of discrimination on the basis of sexual orientation involves a claim of discrimination on the basis of sex under Title VII</a:t>
            </a:r>
            <a:endParaRPr lang="en-US" sz="140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This is sex discrimination since employees are treated differently because of their sex</a:t>
            </a:r>
            <a:endParaRPr lang="en-US" sz="140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Sex is taken into account when individuals are being treated differently due to their romantic affiliations with individuals of their same sex</a:t>
            </a:r>
            <a:endParaRPr lang="en-US" sz="140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It also involves discrimination based on gender stereotypes</a:t>
            </a:r>
            <a:endParaRPr lang="en-US" sz="1400" kern="1200" dirty="0">
              <a:solidFill>
                <a:schemeClr val="tx1"/>
              </a:solidFill>
              <a:effectLst/>
              <a:latin typeface="+mn-lt"/>
              <a:ea typeface="+mn-ea"/>
              <a:cs typeface="+mn-cs"/>
            </a:endParaRPr>
          </a:p>
          <a:p>
            <a:pPr lvl="1"/>
            <a:endParaRPr lang="en-US" sz="14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3A877293-17A0-0D43-92F2-B183566A0FFF}" type="slidenum">
              <a:rPr lang="en-US" smtClean="0"/>
              <a:pPr/>
              <a:t>12</a:t>
            </a:fld>
            <a:endParaRPr lang="en-US"/>
          </a:p>
        </p:txBody>
      </p:sp>
    </p:spTree>
    <p:extLst>
      <p:ext uri="{BB962C8B-B14F-4D97-AF65-F5344CB8AC3E}">
        <p14:creationId xmlns="" xmlns:p14="http://schemas.microsoft.com/office/powerpoint/2010/main" val="3800268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Advocacy Groups – Information found from </a:t>
            </a:r>
            <a:r>
              <a:rPr lang="en-US" sz="1200" kern="1200" dirty="0" err="1">
                <a:solidFill>
                  <a:schemeClr val="tx1"/>
                </a:solidFill>
                <a:effectLst/>
                <a:latin typeface="+mn-lt"/>
                <a:ea typeface="+mn-ea"/>
                <a:cs typeface="+mn-cs"/>
              </a:rPr>
              <a:t>DiversityBestPractices.com</a:t>
            </a:r>
            <a:r>
              <a:rPr lang="en-US" sz="1200" kern="1200" dirty="0">
                <a:solidFill>
                  <a:schemeClr val="tx1"/>
                </a:solidFill>
                <a:effectLst/>
                <a:latin typeface="+mn-lt"/>
                <a:ea typeface="+mn-ea"/>
                <a:cs typeface="+mn-cs"/>
              </a:rPr>
              <a:t>, citing Collins 2011</a:t>
            </a:r>
            <a:endParaRPr lang="en-US" sz="14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Pride at Work</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Allied with labor unions across various industries</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Resolutions for gender neutral restrooms in all workplaces, a national ban  on conversion therapy and union healthcare for transgender workers</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Addresses issues of workplace discrimination, collective bargaining rights, bathroom access, and healthcare and privacy</a:t>
            </a:r>
            <a:endParaRPr lang="en-US" sz="14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Out and Equal Workplace Advocates</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Holds events worldwide</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Partners with corporations across the world such as  JP Morgan, Boeing, Accenture, Microsoft, and BP</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Works to strengthen companies that value the LGBT community equally</a:t>
            </a:r>
            <a:endParaRPr lang="en-US" sz="14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Transgender Training Institute (TTI)</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Provides training and consulting services by transgender and gender non-binary people for transgender and non-binary people</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Provide professional development for transgender people, including students K-12</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Classes are also available for allies and advocates of the transgender community</a:t>
            </a:r>
            <a:endParaRPr lang="en-US" sz="14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3A877293-17A0-0D43-92F2-B183566A0FFF}" type="slidenum">
              <a:rPr lang="en-US" smtClean="0"/>
              <a:pPr/>
              <a:t>13</a:t>
            </a:fld>
            <a:endParaRPr lang="en-US"/>
          </a:p>
        </p:txBody>
      </p:sp>
    </p:spTree>
    <p:extLst>
      <p:ext uri="{BB962C8B-B14F-4D97-AF65-F5344CB8AC3E}">
        <p14:creationId xmlns="" xmlns:p14="http://schemas.microsoft.com/office/powerpoint/2010/main" val="40480875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Equal protection under the law</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Prior to the Supreme Court ruling in favor of the LGTBQ+ community last week, protecting sexual orientation and gender identity under Title VII’s sex discrimination component, it was legal to discriminate against the community in more than half of the states. Over eight million LGBTQ+ individuals lived in these states, where they could be fired or refused a position for their sexual orientation or gender identity. These millions of people could not be protected when the law itself oppressed them. This contributed to higher rates of homelessness and poverty amongst LGBTQ+ individuals. Furthermore, without the law on their side, the culture of these parts of the US was not inclined to change in favor of the community, perpetuating prejudice and discrimination. </a:t>
            </a:r>
            <a:endParaRPr lang="en-US" sz="14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same fair treatment as their non-LGBT and to express themselves in the same way that their non-LGBT counterparts can.</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If any class is systemically favored in the workplace, the non-dominate class will be less likely to progress in the organization. </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As discussed earlier, it is important for these employees to feel comfortable around their coworkers so they can build valuable rapport, make meaningful connections, and work better in a team environment.</a:t>
            </a:r>
            <a:endParaRPr lang="en-US" sz="14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More LGBTQ+ role models to demonstrate that members of the community can succeed in business. Furthermore, they need more representation in business so that the dominant community can feel their presence. (</a:t>
            </a:r>
            <a:r>
              <a:rPr lang="en-US" sz="1200" kern="1200" dirty="0" err="1">
                <a:solidFill>
                  <a:schemeClr val="tx1"/>
                </a:solidFill>
                <a:effectLst/>
                <a:latin typeface="+mn-lt"/>
                <a:ea typeface="+mn-ea"/>
                <a:cs typeface="+mn-cs"/>
              </a:rPr>
              <a:t>Qvist</a:t>
            </a:r>
            <a:r>
              <a:rPr lang="en-US" sz="1200" kern="1200" dirty="0">
                <a:solidFill>
                  <a:schemeClr val="tx1"/>
                </a:solidFill>
                <a:effectLst/>
                <a:latin typeface="+mn-lt"/>
                <a:ea typeface="+mn-ea"/>
                <a:cs typeface="+mn-cs"/>
              </a:rPr>
              <a:t> 2014).</a:t>
            </a:r>
            <a:endParaRPr lang="en-US" sz="14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Finally, they need straight allies who are vocal about their support for the community. These allies would create a sense of empowerment among LGBTQ+ employees and set the standard of inclusion in business which will send shockwaves across society (</a:t>
            </a:r>
            <a:r>
              <a:rPr lang="en-US" sz="1200" kern="1200" dirty="0" err="1">
                <a:solidFill>
                  <a:schemeClr val="tx1"/>
                </a:solidFill>
                <a:effectLst/>
                <a:latin typeface="+mn-lt"/>
                <a:ea typeface="+mn-ea"/>
                <a:cs typeface="+mn-cs"/>
              </a:rPr>
              <a:t>Qvist</a:t>
            </a:r>
            <a:r>
              <a:rPr lang="en-US" sz="1200" kern="1200" dirty="0">
                <a:solidFill>
                  <a:schemeClr val="tx1"/>
                </a:solidFill>
                <a:effectLst/>
                <a:latin typeface="+mn-lt"/>
                <a:ea typeface="+mn-ea"/>
                <a:cs typeface="+mn-cs"/>
              </a:rPr>
              <a:t> 2014).</a:t>
            </a:r>
            <a:endParaRPr lang="en-US" sz="14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3A877293-17A0-0D43-92F2-B183566A0FFF}" type="slidenum">
              <a:rPr lang="en-US" smtClean="0"/>
              <a:pPr/>
              <a:t>15</a:t>
            </a:fld>
            <a:endParaRPr lang="en-US"/>
          </a:p>
        </p:txBody>
      </p:sp>
    </p:spTree>
    <p:extLst>
      <p:ext uri="{BB962C8B-B14F-4D97-AF65-F5344CB8AC3E}">
        <p14:creationId xmlns="" xmlns:p14="http://schemas.microsoft.com/office/powerpoint/2010/main" val="310241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9BC2CE-1121-2F4C-8B41-F80AF036E3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700F1F73-6181-B24D-A8A8-7E9064ED93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1B435C8-44F8-D94E-B238-63BCD9401158}"/>
              </a:ext>
            </a:extLst>
          </p:cNvPr>
          <p:cNvSpPr>
            <a:spLocks noGrp="1"/>
          </p:cNvSpPr>
          <p:nvPr>
            <p:ph type="dt" sz="half" idx="10"/>
          </p:nvPr>
        </p:nvSpPr>
        <p:spPr/>
        <p:txBody>
          <a:bodyPr/>
          <a:lstStyle/>
          <a:p>
            <a:fld id="{8CB25F41-306F-FA4A-8660-FF3000E854B4}" type="datetimeFigureOut">
              <a:rPr lang="en-US" smtClean="0"/>
              <a:pPr/>
              <a:t>7/1/2020</a:t>
            </a:fld>
            <a:endParaRPr lang="en-US"/>
          </a:p>
        </p:txBody>
      </p:sp>
      <p:sp>
        <p:nvSpPr>
          <p:cNvPr id="5" name="Footer Placeholder 4">
            <a:extLst>
              <a:ext uri="{FF2B5EF4-FFF2-40B4-BE49-F238E27FC236}">
                <a16:creationId xmlns="" xmlns:a16="http://schemas.microsoft.com/office/drawing/2014/main" id="{1FB01F8A-D336-4F44-B238-61F8B92877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24AC51DE-C437-884C-91F2-14C6A7F7F6C8}"/>
              </a:ext>
            </a:extLst>
          </p:cNvPr>
          <p:cNvSpPr>
            <a:spLocks noGrp="1"/>
          </p:cNvSpPr>
          <p:nvPr>
            <p:ph type="sldNum" sz="quarter" idx="12"/>
          </p:nvPr>
        </p:nvSpPr>
        <p:spPr/>
        <p:txBody>
          <a:bodyPr/>
          <a:lstStyle/>
          <a:p>
            <a:fld id="{88462403-DF51-5640-ACF8-1F113027F498}" type="slidenum">
              <a:rPr lang="en-US" smtClean="0"/>
              <a:pPr/>
              <a:t>‹#›</a:t>
            </a:fld>
            <a:endParaRPr lang="en-US"/>
          </a:p>
        </p:txBody>
      </p:sp>
    </p:spTree>
    <p:extLst>
      <p:ext uri="{BB962C8B-B14F-4D97-AF65-F5344CB8AC3E}">
        <p14:creationId xmlns="" xmlns:p14="http://schemas.microsoft.com/office/powerpoint/2010/main" val="3870274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E05B01-0B6F-7841-BA72-8039D57FCBA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6DE3C050-BB9B-8749-B98D-1176010B34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C1DEDC15-5334-DE45-8634-D89205D9D2F5}"/>
              </a:ext>
            </a:extLst>
          </p:cNvPr>
          <p:cNvSpPr>
            <a:spLocks noGrp="1"/>
          </p:cNvSpPr>
          <p:nvPr>
            <p:ph type="dt" sz="half" idx="10"/>
          </p:nvPr>
        </p:nvSpPr>
        <p:spPr/>
        <p:txBody>
          <a:bodyPr/>
          <a:lstStyle/>
          <a:p>
            <a:fld id="{8CB25F41-306F-FA4A-8660-FF3000E854B4}" type="datetimeFigureOut">
              <a:rPr lang="en-US" smtClean="0"/>
              <a:pPr/>
              <a:t>7/1/2020</a:t>
            </a:fld>
            <a:endParaRPr lang="en-US"/>
          </a:p>
        </p:txBody>
      </p:sp>
      <p:sp>
        <p:nvSpPr>
          <p:cNvPr id="5" name="Footer Placeholder 4">
            <a:extLst>
              <a:ext uri="{FF2B5EF4-FFF2-40B4-BE49-F238E27FC236}">
                <a16:creationId xmlns="" xmlns:a16="http://schemas.microsoft.com/office/drawing/2014/main" id="{07E45A8B-B0C7-E04E-89AF-7AA3B87D10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3B4730DC-DA06-5841-9145-66E7CCBFF2E0}"/>
              </a:ext>
            </a:extLst>
          </p:cNvPr>
          <p:cNvSpPr>
            <a:spLocks noGrp="1"/>
          </p:cNvSpPr>
          <p:nvPr>
            <p:ph type="sldNum" sz="quarter" idx="12"/>
          </p:nvPr>
        </p:nvSpPr>
        <p:spPr/>
        <p:txBody>
          <a:bodyPr/>
          <a:lstStyle/>
          <a:p>
            <a:fld id="{88462403-DF51-5640-ACF8-1F113027F498}" type="slidenum">
              <a:rPr lang="en-US" smtClean="0"/>
              <a:pPr/>
              <a:t>‹#›</a:t>
            </a:fld>
            <a:endParaRPr lang="en-US"/>
          </a:p>
        </p:txBody>
      </p:sp>
    </p:spTree>
    <p:extLst>
      <p:ext uri="{BB962C8B-B14F-4D97-AF65-F5344CB8AC3E}">
        <p14:creationId xmlns="" xmlns:p14="http://schemas.microsoft.com/office/powerpoint/2010/main" val="2862322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1E775257-7399-354B-8545-49FD83D5654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58B4C955-D443-C948-9055-6100616837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A591CD1-8058-B74D-9EFF-0048C10FEB6E}"/>
              </a:ext>
            </a:extLst>
          </p:cNvPr>
          <p:cNvSpPr>
            <a:spLocks noGrp="1"/>
          </p:cNvSpPr>
          <p:nvPr>
            <p:ph type="dt" sz="half" idx="10"/>
          </p:nvPr>
        </p:nvSpPr>
        <p:spPr/>
        <p:txBody>
          <a:bodyPr/>
          <a:lstStyle/>
          <a:p>
            <a:fld id="{8CB25F41-306F-FA4A-8660-FF3000E854B4}" type="datetimeFigureOut">
              <a:rPr lang="en-US" smtClean="0"/>
              <a:pPr/>
              <a:t>7/1/2020</a:t>
            </a:fld>
            <a:endParaRPr lang="en-US"/>
          </a:p>
        </p:txBody>
      </p:sp>
      <p:sp>
        <p:nvSpPr>
          <p:cNvPr id="5" name="Footer Placeholder 4">
            <a:extLst>
              <a:ext uri="{FF2B5EF4-FFF2-40B4-BE49-F238E27FC236}">
                <a16:creationId xmlns="" xmlns:a16="http://schemas.microsoft.com/office/drawing/2014/main" id="{3BEECFD4-798D-D04F-A3A2-8E6DCA7C76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8DBB6F6B-40AE-4C45-B31F-AB5EE176A83A}"/>
              </a:ext>
            </a:extLst>
          </p:cNvPr>
          <p:cNvSpPr>
            <a:spLocks noGrp="1"/>
          </p:cNvSpPr>
          <p:nvPr>
            <p:ph type="sldNum" sz="quarter" idx="12"/>
          </p:nvPr>
        </p:nvSpPr>
        <p:spPr/>
        <p:txBody>
          <a:bodyPr/>
          <a:lstStyle/>
          <a:p>
            <a:fld id="{88462403-DF51-5640-ACF8-1F113027F498}" type="slidenum">
              <a:rPr lang="en-US" smtClean="0"/>
              <a:pPr/>
              <a:t>‹#›</a:t>
            </a:fld>
            <a:endParaRPr lang="en-US"/>
          </a:p>
        </p:txBody>
      </p:sp>
    </p:spTree>
    <p:extLst>
      <p:ext uri="{BB962C8B-B14F-4D97-AF65-F5344CB8AC3E}">
        <p14:creationId xmlns="" xmlns:p14="http://schemas.microsoft.com/office/powerpoint/2010/main" val="3102211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94AA5CF-5DF0-2E44-B19A-732BC51E59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523F6C1B-C53D-7F4F-A2DD-1CCF43D58C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0AD944D-CDE8-5D48-938D-6B9D6B79721E}"/>
              </a:ext>
            </a:extLst>
          </p:cNvPr>
          <p:cNvSpPr>
            <a:spLocks noGrp="1"/>
          </p:cNvSpPr>
          <p:nvPr>
            <p:ph type="dt" sz="half" idx="10"/>
          </p:nvPr>
        </p:nvSpPr>
        <p:spPr/>
        <p:txBody>
          <a:bodyPr/>
          <a:lstStyle/>
          <a:p>
            <a:fld id="{8CB25F41-306F-FA4A-8660-FF3000E854B4}" type="datetimeFigureOut">
              <a:rPr lang="en-US" smtClean="0"/>
              <a:pPr/>
              <a:t>7/1/2020</a:t>
            </a:fld>
            <a:endParaRPr lang="en-US"/>
          </a:p>
        </p:txBody>
      </p:sp>
      <p:sp>
        <p:nvSpPr>
          <p:cNvPr id="5" name="Footer Placeholder 4">
            <a:extLst>
              <a:ext uri="{FF2B5EF4-FFF2-40B4-BE49-F238E27FC236}">
                <a16:creationId xmlns="" xmlns:a16="http://schemas.microsoft.com/office/drawing/2014/main" id="{41439142-7D2D-2B4F-A4F4-0148274317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95E7D53C-1806-F64B-AF13-B58C4F7D6240}"/>
              </a:ext>
            </a:extLst>
          </p:cNvPr>
          <p:cNvSpPr>
            <a:spLocks noGrp="1"/>
          </p:cNvSpPr>
          <p:nvPr>
            <p:ph type="sldNum" sz="quarter" idx="12"/>
          </p:nvPr>
        </p:nvSpPr>
        <p:spPr/>
        <p:txBody>
          <a:bodyPr/>
          <a:lstStyle/>
          <a:p>
            <a:fld id="{88462403-DF51-5640-ACF8-1F113027F498}" type="slidenum">
              <a:rPr lang="en-US" smtClean="0"/>
              <a:pPr/>
              <a:t>‹#›</a:t>
            </a:fld>
            <a:endParaRPr lang="en-US"/>
          </a:p>
        </p:txBody>
      </p:sp>
    </p:spTree>
    <p:extLst>
      <p:ext uri="{BB962C8B-B14F-4D97-AF65-F5344CB8AC3E}">
        <p14:creationId xmlns="" xmlns:p14="http://schemas.microsoft.com/office/powerpoint/2010/main" val="2758126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497A8DE-5103-274A-91D0-075A67BDCD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C41E61FD-8619-3E4E-BBFC-6D1FBE53C3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46E235C5-4AAB-D647-AA58-E6385BE44508}"/>
              </a:ext>
            </a:extLst>
          </p:cNvPr>
          <p:cNvSpPr>
            <a:spLocks noGrp="1"/>
          </p:cNvSpPr>
          <p:nvPr>
            <p:ph type="dt" sz="half" idx="10"/>
          </p:nvPr>
        </p:nvSpPr>
        <p:spPr/>
        <p:txBody>
          <a:bodyPr/>
          <a:lstStyle/>
          <a:p>
            <a:fld id="{8CB25F41-306F-FA4A-8660-FF3000E854B4}" type="datetimeFigureOut">
              <a:rPr lang="en-US" smtClean="0"/>
              <a:pPr/>
              <a:t>7/1/2020</a:t>
            </a:fld>
            <a:endParaRPr lang="en-US"/>
          </a:p>
        </p:txBody>
      </p:sp>
      <p:sp>
        <p:nvSpPr>
          <p:cNvPr id="5" name="Footer Placeholder 4">
            <a:extLst>
              <a:ext uri="{FF2B5EF4-FFF2-40B4-BE49-F238E27FC236}">
                <a16:creationId xmlns="" xmlns:a16="http://schemas.microsoft.com/office/drawing/2014/main" id="{19947FFD-CB47-4F46-AC93-BDB64F7C31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AA1A8BA6-9404-3941-BFF8-E1516971E152}"/>
              </a:ext>
            </a:extLst>
          </p:cNvPr>
          <p:cNvSpPr>
            <a:spLocks noGrp="1"/>
          </p:cNvSpPr>
          <p:nvPr>
            <p:ph type="sldNum" sz="quarter" idx="12"/>
          </p:nvPr>
        </p:nvSpPr>
        <p:spPr/>
        <p:txBody>
          <a:bodyPr/>
          <a:lstStyle/>
          <a:p>
            <a:fld id="{88462403-DF51-5640-ACF8-1F113027F498}" type="slidenum">
              <a:rPr lang="en-US" smtClean="0"/>
              <a:pPr/>
              <a:t>‹#›</a:t>
            </a:fld>
            <a:endParaRPr lang="en-US"/>
          </a:p>
        </p:txBody>
      </p:sp>
    </p:spTree>
    <p:extLst>
      <p:ext uri="{BB962C8B-B14F-4D97-AF65-F5344CB8AC3E}">
        <p14:creationId xmlns="" xmlns:p14="http://schemas.microsoft.com/office/powerpoint/2010/main" val="2964590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54D24BF-75EF-C846-B7FD-543263DD87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A1F49751-A523-D741-BA22-1C8BAEDA4E4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C359BB71-87BA-CA46-BA36-6BA0BC5FEE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0A84012D-D5D8-2C40-8035-1B6A101ACE22}"/>
              </a:ext>
            </a:extLst>
          </p:cNvPr>
          <p:cNvSpPr>
            <a:spLocks noGrp="1"/>
          </p:cNvSpPr>
          <p:nvPr>
            <p:ph type="dt" sz="half" idx="10"/>
          </p:nvPr>
        </p:nvSpPr>
        <p:spPr/>
        <p:txBody>
          <a:bodyPr/>
          <a:lstStyle/>
          <a:p>
            <a:fld id="{8CB25F41-306F-FA4A-8660-FF3000E854B4}" type="datetimeFigureOut">
              <a:rPr lang="en-US" smtClean="0"/>
              <a:pPr/>
              <a:t>7/1/2020</a:t>
            </a:fld>
            <a:endParaRPr lang="en-US"/>
          </a:p>
        </p:txBody>
      </p:sp>
      <p:sp>
        <p:nvSpPr>
          <p:cNvPr id="6" name="Footer Placeholder 5">
            <a:extLst>
              <a:ext uri="{FF2B5EF4-FFF2-40B4-BE49-F238E27FC236}">
                <a16:creationId xmlns="" xmlns:a16="http://schemas.microsoft.com/office/drawing/2014/main" id="{CC535228-C4B4-7640-AFD1-960243F83E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27DF52E5-62DD-974B-AB02-36927643FA2A}"/>
              </a:ext>
            </a:extLst>
          </p:cNvPr>
          <p:cNvSpPr>
            <a:spLocks noGrp="1"/>
          </p:cNvSpPr>
          <p:nvPr>
            <p:ph type="sldNum" sz="quarter" idx="12"/>
          </p:nvPr>
        </p:nvSpPr>
        <p:spPr/>
        <p:txBody>
          <a:bodyPr/>
          <a:lstStyle/>
          <a:p>
            <a:fld id="{88462403-DF51-5640-ACF8-1F113027F498}" type="slidenum">
              <a:rPr lang="en-US" smtClean="0"/>
              <a:pPr/>
              <a:t>‹#›</a:t>
            </a:fld>
            <a:endParaRPr lang="en-US"/>
          </a:p>
        </p:txBody>
      </p:sp>
    </p:spTree>
    <p:extLst>
      <p:ext uri="{BB962C8B-B14F-4D97-AF65-F5344CB8AC3E}">
        <p14:creationId xmlns="" xmlns:p14="http://schemas.microsoft.com/office/powerpoint/2010/main" val="3290614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460F05-7F66-1540-8399-A0405127CE3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55487B3-2ED1-A84D-81B4-E50BF6BB0B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E16DB32B-E824-DF4F-AA13-FDD0432FE3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807B5E05-4E82-5E48-A306-C5B4898BBA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F0ADF348-97AC-A74A-A323-AB9D4C2929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E41E0EA2-E2EC-C54B-861A-1B826AB1056F}"/>
              </a:ext>
            </a:extLst>
          </p:cNvPr>
          <p:cNvSpPr>
            <a:spLocks noGrp="1"/>
          </p:cNvSpPr>
          <p:nvPr>
            <p:ph type="dt" sz="half" idx="10"/>
          </p:nvPr>
        </p:nvSpPr>
        <p:spPr/>
        <p:txBody>
          <a:bodyPr/>
          <a:lstStyle/>
          <a:p>
            <a:fld id="{8CB25F41-306F-FA4A-8660-FF3000E854B4}" type="datetimeFigureOut">
              <a:rPr lang="en-US" smtClean="0"/>
              <a:pPr/>
              <a:t>7/1/2020</a:t>
            </a:fld>
            <a:endParaRPr lang="en-US"/>
          </a:p>
        </p:txBody>
      </p:sp>
      <p:sp>
        <p:nvSpPr>
          <p:cNvPr id="8" name="Footer Placeholder 7">
            <a:extLst>
              <a:ext uri="{FF2B5EF4-FFF2-40B4-BE49-F238E27FC236}">
                <a16:creationId xmlns="" xmlns:a16="http://schemas.microsoft.com/office/drawing/2014/main" id="{1F7D4F9B-2C07-DB45-9210-F18000AB87A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93C2AA0B-32B0-1945-B092-052BD1208533}"/>
              </a:ext>
            </a:extLst>
          </p:cNvPr>
          <p:cNvSpPr>
            <a:spLocks noGrp="1"/>
          </p:cNvSpPr>
          <p:nvPr>
            <p:ph type="sldNum" sz="quarter" idx="12"/>
          </p:nvPr>
        </p:nvSpPr>
        <p:spPr/>
        <p:txBody>
          <a:bodyPr/>
          <a:lstStyle/>
          <a:p>
            <a:fld id="{88462403-DF51-5640-ACF8-1F113027F498}" type="slidenum">
              <a:rPr lang="en-US" smtClean="0"/>
              <a:pPr/>
              <a:t>‹#›</a:t>
            </a:fld>
            <a:endParaRPr lang="en-US"/>
          </a:p>
        </p:txBody>
      </p:sp>
    </p:spTree>
    <p:extLst>
      <p:ext uri="{BB962C8B-B14F-4D97-AF65-F5344CB8AC3E}">
        <p14:creationId xmlns="" xmlns:p14="http://schemas.microsoft.com/office/powerpoint/2010/main" val="13033205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7AC7FA9-A5B6-224A-AE44-E3AD53E68A9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63A4CB3D-FB66-FE43-9CDB-D20946CC66FB}"/>
              </a:ext>
            </a:extLst>
          </p:cNvPr>
          <p:cNvSpPr>
            <a:spLocks noGrp="1"/>
          </p:cNvSpPr>
          <p:nvPr>
            <p:ph type="dt" sz="half" idx="10"/>
          </p:nvPr>
        </p:nvSpPr>
        <p:spPr/>
        <p:txBody>
          <a:bodyPr/>
          <a:lstStyle/>
          <a:p>
            <a:fld id="{8CB25F41-306F-FA4A-8660-FF3000E854B4}" type="datetimeFigureOut">
              <a:rPr lang="en-US" smtClean="0"/>
              <a:pPr/>
              <a:t>7/1/2020</a:t>
            </a:fld>
            <a:endParaRPr lang="en-US"/>
          </a:p>
        </p:txBody>
      </p:sp>
      <p:sp>
        <p:nvSpPr>
          <p:cNvPr id="4" name="Footer Placeholder 3">
            <a:extLst>
              <a:ext uri="{FF2B5EF4-FFF2-40B4-BE49-F238E27FC236}">
                <a16:creationId xmlns="" xmlns:a16="http://schemas.microsoft.com/office/drawing/2014/main" id="{6331F2C1-6034-EB4D-BD91-0E55E89C07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6C32A4D9-79C9-2B4F-BC4A-9CD68BDC4B52}"/>
              </a:ext>
            </a:extLst>
          </p:cNvPr>
          <p:cNvSpPr>
            <a:spLocks noGrp="1"/>
          </p:cNvSpPr>
          <p:nvPr>
            <p:ph type="sldNum" sz="quarter" idx="12"/>
          </p:nvPr>
        </p:nvSpPr>
        <p:spPr/>
        <p:txBody>
          <a:bodyPr/>
          <a:lstStyle/>
          <a:p>
            <a:fld id="{88462403-DF51-5640-ACF8-1F113027F498}" type="slidenum">
              <a:rPr lang="en-US" smtClean="0"/>
              <a:pPr/>
              <a:t>‹#›</a:t>
            </a:fld>
            <a:endParaRPr lang="en-US"/>
          </a:p>
        </p:txBody>
      </p:sp>
    </p:spTree>
    <p:extLst>
      <p:ext uri="{BB962C8B-B14F-4D97-AF65-F5344CB8AC3E}">
        <p14:creationId xmlns="" xmlns:p14="http://schemas.microsoft.com/office/powerpoint/2010/main" val="210221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3763D8CE-1441-7C4D-B3D8-98975D32FC69}"/>
              </a:ext>
            </a:extLst>
          </p:cNvPr>
          <p:cNvSpPr>
            <a:spLocks noGrp="1"/>
          </p:cNvSpPr>
          <p:nvPr>
            <p:ph type="dt" sz="half" idx="10"/>
          </p:nvPr>
        </p:nvSpPr>
        <p:spPr/>
        <p:txBody>
          <a:bodyPr/>
          <a:lstStyle/>
          <a:p>
            <a:fld id="{8CB25F41-306F-FA4A-8660-FF3000E854B4}" type="datetimeFigureOut">
              <a:rPr lang="en-US" smtClean="0"/>
              <a:pPr/>
              <a:t>7/1/2020</a:t>
            </a:fld>
            <a:endParaRPr lang="en-US"/>
          </a:p>
        </p:txBody>
      </p:sp>
      <p:sp>
        <p:nvSpPr>
          <p:cNvPr id="3" name="Footer Placeholder 2">
            <a:extLst>
              <a:ext uri="{FF2B5EF4-FFF2-40B4-BE49-F238E27FC236}">
                <a16:creationId xmlns="" xmlns:a16="http://schemas.microsoft.com/office/drawing/2014/main" id="{9806CED6-003C-804A-8A82-3DFB94755D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2B466917-D6F0-AE47-BBDE-528EDFDF8DB8}"/>
              </a:ext>
            </a:extLst>
          </p:cNvPr>
          <p:cNvSpPr>
            <a:spLocks noGrp="1"/>
          </p:cNvSpPr>
          <p:nvPr>
            <p:ph type="sldNum" sz="quarter" idx="12"/>
          </p:nvPr>
        </p:nvSpPr>
        <p:spPr/>
        <p:txBody>
          <a:bodyPr/>
          <a:lstStyle/>
          <a:p>
            <a:fld id="{88462403-DF51-5640-ACF8-1F113027F498}" type="slidenum">
              <a:rPr lang="en-US" smtClean="0"/>
              <a:pPr/>
              <a:t>‹#›</a:t>
            </a:fld>
            <a:endParaRPr lang="en-US"/>
          </a:p>
        </p:txBody>
      </p:sp>
    </p:spTree>
    <p:extLst>
      <p:ext uri="{BB962C8B-B14F-4D97-AF65-F5344CB8AC3E}">
        <p14:creationId xmlns="" xmlns:p14="http://schemas.microsoft.com/office/powerpoint/2010/main" val="2993762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BA0EB3E-DE29-5A43-9CEB-F54E7F91A5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43A04AFE-AD9B-C846-9C42-C6EE0A396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CA7A4F4C-BB63-AB40-8004-1182BC6341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BC335460-E1E2-714C-A486-93A73C09A9EE}"/>
              </a:ext>
            </a:extLst>
          </p:cNvPr>
          <p:cNvSpPr>
            <a:spLocks noGrp="1"/>
          </p:cNvSpPr>
          <p:nvPr>
            <p:ph type="dt" sz="half" idx="10"/>
          </p:nvPr>
        </p:nvSpPr>
        <p:spPr/>
        <p:txBody>
          <a:bodyPr/>
          <a:lstStyle/>
          <a:p>
            <a:fld id="{8CB25F41-306F-FA4A-8660-FF3000E854B4}" type="datetimeFigureOut">
              <a:rPr lang="en-US" smtClean="0"/>
              <a:pPr/>
              <a:t>7/1/2020</a:t>
            </a:fld>
            <a:endParaRPr lang="en-US"/>
          </a:p>
        </p:txBody>
      </p:sp>
      <p:sp>
        <p:nvSpPr>
          <p:cNvPr id="6" name="Footer Placeholder 5">
            <a:extLst>
              <a:ext uri="{FF2B5EF4-FFF2-40B4-BE49-F238E27FC236}">
                <a16:creationId xmlns="" xmlns:a16="http://schemas.microsoft.com/office/drawing/2014/main" id="{A0706A87-02CE-7B42-9FB8-6BDF5DDF31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1DAFF853-17A5-2D48-A433-BDA866D26DD3}"/>
              </a:ext>
            </a:extLst>
          </p:cNvPr>
          <p:cNvSpPr>
            <a:spLocks noGrp="1"/>
          </p:cNvSpPr>
          <p:nvPr>
            <p:ph type="sldNum" sz="quarter" idx="12"/>
          </p:nvPr>
        </p:nvSpPr>
        <p:spPr/>
        <p:txBody>
          <a:bodyPr/>
          <a:lstStyle/>
          <a:p>
            <a:fld id="{88462403-DF51-5640-ACF8-1F113027F498}" type="slidenum">
              <a:rPr lang="en-US" smtClean="0"/>
              <a:pPr/>
              <a:t>‹#›</a:t>
            </a:fld>
            <a:endParaRPr lang="en-US"/>
          </a:p>
        </p:txBody>
      </p:sp>
    </p:spTree>
    <p:extLst>
      <p:ext uri="{BB962C8B-B14F-4D97-AF65-F5344CB8AC3E}">
        <p14:creationId xmlns="" xmlns:p14="http://schemas.microsoft.com/office/powerpoint/2010/main" val="821481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17F5554-F448-D44E-B9CA-AE313BA117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D226503E-860C-9545-9193-8625B3F92F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F222471A-7C78-D643-B17E-014EED10DE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F7464E37-779E-EE4D-B1AB-6F3F654D148C}"/>
              </a:ext>
            </a:extLst>
          </p:cNvPr>
          <p:cNvSpPr>
            <a:spLocks noGrp="1"/>
          </p:cNvSpPr>
          <p:nvPr>
            <p:ph type="dt" sz="half" idx="10"/>
          </p:nvPr>
        </p:nvSpPr>
        <p:spPr/>
        <p:txBody>
          <a:bodyPr/>
          <a:lstStyle/>
          <a:p>
            <a:fld id="{8CB25F41-306F-FA4A-8660-FF3000E854B4}" type="datetimeFigureOut">
              <a:rPr lang="en-US" smtClean="0"/>
              <a:pPr/>
              <a:t>7/1/2020</a:t>
            </a:fld>
            <a:endParaRPr lang="en-US"/>
          </a:p>
        </p:txBody>
      </p:sp>
      <p:sp>
        <p:nvSpPr>
          <p:cNvPr id="6" name="Footer Placeholder 5">
            <a:extLst>
              <a:ext uri="{FF2B5EF4-FFF2-40B4-BE49-F238E27FC236}">
                <a16:creationId xmlns="" xmlns:a16="http://schemas.microsoft.com/office/drawing/2014/main" id="{3C26BA1A-12DA-6947-96FA-F2911A719D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3850A107-C578-004E-B015-03DA7F18325C}"/>
              </a:ext>
            </a:extLst>
          </p:cNvPr>
          <p:cNvSpPr>
            <a:spLocks noGrp="1"/>
          </p:cNvSpPr>
          <p:nvPr>
            <p:ph type="sldNum" sz="quarter" idx="12"/>
          </p:nvPr>
        </p:nvSpPr>
        <p:spPr/>
        <p:txBody>
          <a:bodyPr/>
          <a:lstStyle/>
          <a:p>
            <a:fld id="{88462403-DF51-5640-ACF8-1F113027F498}" type="slidenum">
              <a:rPr lang="en-US" smtClean="0"/>
              <a:pPr/>
              <a:t>‹#›</a:t>
            </a:fld>
            <a:endParaRPr lang="en-US"/>
          </a:p>
        </p:txBody>
      </p:sp>
    </p:spTree>
    <p:extLst>
      <p:ext uri="{BB962C8B-B14F-4D97-AF65-F5344CB8AC3E}">
        <p14:creationId xmlns="" xmlns:p14="http://schemas.microsoft.com/office/powerpoint/2010/main" val="2780254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C15DEB08-3DFF-A848-99FD-BBF070E51C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 xmlns:a16="http://schemas.microsoft.com/office/drawing/2014/main" id="{1A10DC39-80B0-8C4C-AB1F-5731A8F683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 xmlns:a16="http://schemas.microsoft.com/office/drawing/2014/main" id="{5CA08D3A-5993-974A-8A75-A1B0FA77AE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Modern Love Caps" pitchFamily="82" charset="0"/>
              </a:defRPr>
            </a:lvl1pPr>
          </a:lstStyle>
          <a:p>
            <a:fld id="{8CB25F41-306F-FA4A-8660-FF3000E854B4}" type="datetimeFigureOut">
              <a:rPr lang="en-US" smtClean="0"/>
              <a:pPr/>
              <a:t>7/1/2020</a:t>
            </a:fld>
            <a:endParaRPr lang="en-US" dirty="0"/>
          </a:p>
        </p:txBody>
      </p:sp>
      <p:sp>
        <p:nvSpPr>
          <p:cNvPr id="5" name="Footer Placeholder 4">
            <a:extLst>
              <a:ext uri="{FF2B5EF4-FFF2-40B4-BE49-F238E27FC236}">
                <a16:creationId xmlns="" xmlns:a16="http://schemas.microsoft.com/office/drawing/2014/main" id="{BE7C75B1-536C-664C-8165-98BBB152D3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Modern Love Caps" pitchFamily="82" charset="0"/>
              </a:defRPr>
            </a:lvl1pPr>
          </a:lstStyle>
          <a:p>
            <a:endParaRPr lang="en-US" dirty="0"/>
          </a:p>
        </p:txBody>
      </p:sp>
      <p:sp>
        <p:nvSpPr>
          <p:cNvPr id="6" name="Slide Number Placeholder 5">
            <a:extLst>
              <a:ext uri="{FF2B5EF4-FFF2-40B4-BE49-F238E27FC236}">
                <a16:creationId xmlns="" xmlns:a16="http://schemas.microsoft.com/office/drawing/2014/main" id="{0C799A5A-62BC-3F4A-B83B-ABF348627E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Modern Love Caps" pitchFamily="82" charset="0"/>
              </a:defRPr>
            </a:lvl1pPr>
          </a:lstStyle>
          <a:p>
            <a:fld id="{88462403-DF51-5640-ACF8-1F113027F498}" type="slidenum">
              <a:rPr lang="en-US" smtClean="0"/>
              <a:pPr/>
              <a:t>‹#›</a:t>
            </a:fld>
            <a:endParaRPr lang="en-US" dirty="0"/>
          </a:p>
        </p:txBody>
      </p:sp>
    </p:spTree>
    <p:extLst>
      <p:ext uri="{BB962C8B-B14F-4D97-AF65-F5344CB8AC3E}">
        <p14:creationId xmlns="" xmlns:p14="http://schemas.microsoft.com/office/powerpoint/2010/main" val="14774737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0" i="0" kern="1200">
          <a:solidFill>
            <a:schemeClr val="tx1"/>
          </a:solidFill>
          <a:latin typeface="Modern Love Caps" pitchFamily="8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Modern Love Caps" pitchFamily="8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Modern Love Caps" pitchFamily="8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Modern Love Caps" pitchFamily="8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dern Love Caps" pitchFamily="8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dern Love Caps" pitchFamily="8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tiff"/><Relationship Id="rId7" Type="http://schemas.openxmlformats.org/officeDocument/2006/relationships/image" Target="../media/image9.png"/><Relationship Id="rId12" Type="http://schemas.openxmlformats.org/officeDocument/2006/relationships/image" Target="../media/image14.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tiff"/><Relationship Id="rId11" Type="http://schemas.openxmlformats.org/officeDocument/2006/relationships/image" Target="../media/image13.tiff"/><Relationship Id="rId5" Type="http://schemas.openxmlformats.org/officeDocument/2006/relationships/image" Target="../media/image7.tiff"/><Relationship Id="rId10" Type="http://schemas.openxmlformats.org/officeDocument/2006/relationships/image" Target="../media/image12.tiff"/><Relationship Id="rId4" Type="http://schemas.openxmlformats.org/officeDocument/2006/relationships/image" Target="../media/image6.tiff"/><Relationship Id="rId9"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7.tiff"/><Relationship Id="rId4" Type="http://schemas.openxmlformats.org/officeDocument/2006/relationships/image" Target="../media/image16.tif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EE39DFCF-9247-4DE5-BB93-074BFAF07A3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dern Love Caps" pitchFamily="82" charset="0"/>
            </a:endParaRPr>
          </a:p>
        </p:txBody>
      </p:sp>
      <p:sp>
        <p:nvSpPr>
          <p:cNvPr id="10" name="Freeform: Shape 9">
            <a:extLst>
              <a:ext uri="{FF2B5EF4-FFF2-40B4-BE49-F238E27FC236}">
                <a16:creationId xmlns="" xmlns:a16="http://schemas.microsoft.com/office/drawing/2014/main" id="{442B652E-D499-4CDA-8F7A-60469EDBCBE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odern Love Caps" pitchFamily="82" charset="0"/>
            </a:endParaRPr>
          </a:p>
        </p:txBody>
      </p:sp>
      <p:sp>
        <p:nvSpPr>
          <p:cNvPr id="12" name="Freeform: Shape 11">
            <a:extLst>
              <a:ext uri="{FF2B5EF4-FFF2-40B4-BE49-F238E27FC236}">
                <a16:creationId xmlns="" xmlns:a16="http://schemas.microsoft.com/office/drawing/2014/main" id="{484A22B8-F5B6-47C2-B88E-DADAF379130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odern Love Caps" pitchFamily="82" charset="0"/>
            </a:endParaRPr>
          </a:p>
        </p:txBody>
      </p:sp>
      <p:sp>
        <p:nvSpPr>
          <p:cNvPr id="14" name="Isosceles Triangle 13">
            <a:extLst>
              <a:ext uri="{FF2B5EF4-FFF2-40B4-BE49-F238E27FC236}">
                <a16:creationId xmlns="" xmlns:a16="http://schemas.microsoft.com/office/drawing/2014/main" id="{A987C18C-164D-4263-B486-4647A98E888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dern Love Caps" pitchFamily="82" charset="0"/>
            </a:endParaRPr>
          </a:p>
        </p:txBody>
      </p:sp>
      <p:sp>
        <p:nvSpPr>
          <p:cNvPr id="16" name="Isosceles Triangle 15">
            <a:extLst>
              <a:ext uri="{FF2B5EF4-FFF2-40B4-BE49-F238E27FC236}">
                <a16:creationId xmlns="" xmlns:a16="http://schemas.microsoft.com/office/drawing/2014/main" id="{E7E98B39-04C6-408B-92FD-76862874063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dern Love Caps" pitchFamily="82" charset="0"/>
            </a:endParaRPr>
          </a:p>
        </p:txBody>
      </p:sp>
      <p:sp>
        <p:nvSpPr>
          <p:cNvPr id="18" name="Freeform: Shape 17">
            <a:extLst>
              <a:ext uri="{FF2B5EF4-FFF2-40B4-BE49-F238E27FC236}">
                <a16:creationId xmlns="" xmlns:a16="http://schemas.microsoft.com/office/drawing/2014/main" id="{981C8C27-2457-421F-BDC4-7B4EA3C7828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odern Love Caps" pitchFamily="82" charset="0"/>
            </a:endParaRPr>
          </a:p>
        </p:txBody>
      </p:sp>
      <p:sp>
        <p:nvSpPr>
          <p:cNvPr id="20" name="Rectangle 19">
            <a:extLst>
              <a:ext uri="{FF2B5EF4-FFF2-40B4-BE49-F238E27FC236}">
                <a16:creationId xmlns="" xmlns:a16="http://schemas.microsoft.com/office/drawing/2014/main" id="{CEA13C66-82C1-44AF-972B-8F5CCA41B6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odern Love Caps" pitchFamily="82" charset="0"/>
            </a:endParaRPr>
          </a:p>
        </p:txBody>
      </p:sp>
      <p:sp>
        <p:nvSpPr>
          <p:cNvPr id="22" name="Freeform: Shape 21">
            <a:extLst>
              <a:ext uri="{FF2B5EF4-FFF2-40B4-BE49-F238E27FC236}">
                <a16:creationId xmlns="" xmlns:a16="http://schemas.microsoft.com/office/drawing/2014/main" id="{9DB36437-FE59-457E-91A7-396BBD3C9C6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latin typeface="Modern Love Caps" pitchFamily="82" charset="0"/>
            </a:endParaRPr>
          </a:p>
        </p:txBody>
      </p:sp>
      <p:sp>
        <p:nvSpPr>
          <p:cNvPr id="2" name="Title 1">
            <a:extLst>
              <a:ext uri="{FF2B5EF4-FFF2-40B4-BE49-F238E27FC236}">
                <a16:creationId xmlns="" xmlns:a16="http://schemas.microsoft.com/office/drawing/2014/main" id="{38F32C84-8E9F-0948-B1EE-8092DE7F0155}"/>
              </a:ext>
            </a:extLst>
          </p:cNvPr>
          <p:cNvSpPr>
            <a:spLocks noGrp="1"/>
          </p:cNvSpPr>
          <p:nvPr>
            <p:ph type="ctrTitle"/>
          </p:nvPr>
        </p:nvSpPr>
        <p:spPr>
          <a:xfrm>
            <a:off x="3204642" y="2353641"/>
            <a:ext cx="5782716" cy="2150719"/>
          </a:xfrm>
          <a:noFill/>
        </p:spPr>
        <p:txBody>
          <a:bodyPr anchor="ctr">
            <a:normAutofit fontScale="90000"/>
          </a:bodyPr>
          <a:lstStyle/>
          <a:p>
            <a:r>
              <a:rPr lang="en-US" sz="5400" dirty="0">
                <a:solidFill>
                  <a:schemeClr val="accent2"/>
                </a:solidFill>
              </a:rPr>
              <a:t>Diversity of Sexual Orientation and Gender Identity</a:t>
            </a:r>
          </a:p>
        </p:txBody>
      </p:sp>
      <p:sp>
        <p:nvSpPr>
          <p:cNvPr id="3" name="Subtitle 2">
            <a:extLst>
              <a:ext uri="{FF2B5EF4-FFF2-40B4-BE49-F238E27FC236}">
                <a16:creationId xmlns="" xmlns:a16="http://schemas.microsoft.com/office/drawing/2014/main" id="{590195AF-8FF0-6440-8CA0-9308DFC16F71}"/>
              </a:ext>
            </a:extLst>
          </p:cNvPr>
          <p:cNvSpPr>
            <a:spLocks noGrp="1"/>
          </p:cNvSpPr>
          <p:nvPr>
            <p:ph type="subTitle" idx="1"/>
          </p:nvPr>
        </p:nvSpPr>
        <p:spPr>
          <a:xfrm>
            <a:off x="4439633" y="4518923"/>
            <a:ext cx="3312734" cy="1141851"/>
          </a:xfrm>
          <a:noFill/>
        </p:spPr>
        <p:txBody>
          <a:bodyPr>
            <a:normAutofit/>
          </a:bodyPr>
          <a:lstStyle/>
          <a:p>
            <a:r>
              <a:rPr lang="en-US" dirty="0">
                <a:solidFill>
                  <a:schemeClr val="accent1"/>
                </a:solidFill>
                <a:latin typeface="Modern Love" pitchFamily="82" charset="0"/>
              </a:rPr>
              <a:t>Erin Rynkiewicz</a:t>
            </a:r>
          </a:p>
        </p:txBody>
      </p:sp>
      <p:sp>
        <p:nvSpPr>
          <p:cNvPr id="24" name="Rectangle 23">
            <a:extLst>
              <a:ext uri="{FF2B5EF4-FFF2-40B4-BE49-F238E27FC236}">
                <a16:creationId xmlns="" xmlns:a16="http://schemas.microsoft.com/office/drawing/2014/main" id="{844D3693-2EFE-4667-89D5-47E2D592091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dern Love Caps" pitchFamily="82" charset="0"/>
            </a:endParaRPr>
          </a:p>
        </p:txBody>
      </p:sp>
      <p:sp>
        <p:nvSpPr>
          <p:cNvPr id="26" name="Rectangle 25">
            <a:extLst>
              <a:ext uri="{FF2B5EF4-FFF2-40B4-BE49-F238E27FC236}">
                <a16:creationId xmlns="" xmlns:a16="http://schemas.microsoft.com/office/drawing/2014/main" id="{C21FD796-9CD0-404D-8DF5-5274C0BCC75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odern Love Caps" pitchFamily="82" charset="0"/>
            </a:endParaRPr>
          </a:p>
        </p:txBody>
      </p:sp>
    </p:spTree>
    <p:extLst>
      <p:ext uri="{BB962C8B-B14F-4D97-AF65-F5344CB8AC3E}">
        <p14:creationId xmlns="" xmlns:p14="http://schemas.microsoft.com/office/powerpoint/2010/main" val="33934023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 xmlns:a16="http://schemas.microsoft.com/office/drawing/2014/main" id="{907EF6B7-1338-4443-8C46-6A318D952DF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 xmlns:a16="http://schemas.microsoft.com/office/drawing/2014/main" id="{DAAE4CDD-124C-4DCF-9584-B6033B545D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4D3E2DAE-0501-7044-85D6-38CA2B91CBEE}"/>
              </a:ext>
            </a:extLst>
          </p:cNvPr>
          <p:cNvSpPr>
            <a:spLocks noGrp="1"/>
          </p:cNvSpPr>
          <p:nvPr>
            <p:ph type="title"/>
          </p:nvPr>
        </p:nvSpPr>
        <p:spPr>
          <a:xfrm>
            <a:off x="686834" y="1153572"/>
            <a:ext cx="3200400" cy="4461163"/>
          </a:xfrm>
        </p:spPr>
        <p:txBody>
          <a:bodyPr>
            <a:normAutofit/>
          </a:bodyPr>
          <a:lstStyle/>
          <a:p>
            <a:r>
              <a:rPr lang="en-US" dirty="0">
                <a:solidFill>
                  <a:schemeClr val="accent1">
                    <a:lumMod val="40000"/>
                    <a:lumOff val="60000"/>
                  </a:schemeClr>
                </a:solidFill>
              </a:rPr>
              <a:t>Laws and Accepted Policies </a:t>
            </a:r>
          </a:p>
        </p:txBody>
      </p:sp>
      <p:sp>
        <p:nvSpPr>
          <p:cNvPr id="46" name="Arc 45">
            <a:extLst>
              <a:ext uri="{FF2B5EF4-FFF2-40B4-BE49-F238E27FC236}">
                <a16:creationId xmlns="" xmlns:a16="http://schemas.microsoft.com/office/drawing/2014/main" id="{081E4A58-353D-44AE-B2FC-2A74E2E400F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 xmlns:a16="http://schemas.microsoft.com/office/drawing/2014/main" id="{DF793CBB-F0D6-E04A-8FEE-2E2DF6E92DEF}"/>
              </a:ext>
            </a:extLst>
          </p:cNvPr>
          <p:cNvSpPr>
            <a:spLocks noGrp="1"/>
          </p:cNvSpPr>
          <p:nvPr>
            <p:ph idx="1"/>
          </p:nvPr>
        </p:nvSpPr>
        <p:spPr>
          <a:xfrm>
            <a:off x="4447308" y="591344"/>
            <a:ext cx="6906491" cy="5585619"/>
          </a:xfrm>
        </p:spPr>
        <p:txBody>
          <a:bodyPr anchor="ctr">
            <a:normAutofit/>
          </a:bodyPr>
          <a:lstStyle/>
          <a:p>
            <a:r>
              <a:rPr lang="en-US" dirty="0">
                <a:latin typeface="Georgia" panose="02040502050405020303" pitchFamily="18" charset="0"/>
                <a:cs typeface="Arial" panose="020B0604020202020204" pitchFamily="34" charset="0"/>
              </a:rPr>
              <a:t>Title VII of the Civil Rights Act of 1964</a:t>
            </a:r>
          </a:p>
          <a:p>
            <a:r>
              <a:rPr lang="en-US" dirty="0">
                <a:latin typeface="Georgia" panose="02040502050405020303" pitchFamily="18" charset="0"/>
                <a:cs typeface="Arial" panose="020B0604020202020204" pitchFamily="34" charset="0"/>
              </a:rPr>
              <a:t>Civil Service Reform Act of 1978</a:t>
            </a:r>
          </a:p>
          <a:p>
            <a:r>
              <a:rPr lang="en-US" dirty="0">
                <a:latin typeface="Georgia" panose="02040502050405020303" pitchFamily="18" charset="0"/>
                <a:cs typeface="Arial" panose="020B0604020202020204" pitchFamily="34" charset="0"/>
              </a:rPr>
              <a:t>Executive Order 13087</a:t>
            </a:r>
          </a:p>
          <a:p>
            <a:r>
              <a:rPr lang="en-US" dirty="0">
                <a:latin typeface="Georgia" panose="02040502050405020303" pitchFamily="18" charset="0"/>
                <a:cs typeface="Arial" panose="020B0604020202020204" pitchFamily="34" charset="0"/>
              </a:rPr>
              <a:t>Executive Order 13672</a:t>
            </a:r>
          </a:p>
          <a:p>
            <a:r>
              <a:rPr lang="en-US" dirty="0">
                <a:latin typeface="Georgia" panose="02040502050405020303" pitchFamily="18" charset="0"/>
                <a:cs typeface="Arial" panose="020B0604020202020204" pitchFamily="34" charset="0"/>
              </a:rPr>
              <a:t>New Jersey Law Against Discrimination</a:t>
            </a:r>
          </a:p>
          <a:p>
            <a:pPr marL="457200" lvl="1" indent="0">
              <a:buNone/>
            </a:pPr>
            <a:endParaRPr lang="en-US" dirty="0">
              <a:latin typeface="Georgia" panose="02040502050405020303" pitchFamily="18" charset="0"/>
              <a:cs typeface="Arial" panose="020B0604020202020204" pitchFamily="34" charset="0"/>
            </a:endParaRPr>
          </a:p>
        </p:txBody>
      </p:sp>
    </p:spTree>
    <p:extLst>
      <p:ext uri="{BB962C8B-B14F-4D97-AF65-F5344CB8AC3E}">
        <p14:creationId xmlns="" xmlns:p14="http://schemas.microsoft.com/office/powerpoint/2010/main" val="4028525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1BB867FF-FC45-48F7-8104-F89BE54909F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 xmlns:a16="http://schemas.microsoft.com/office/drawing/2014/main" id="{8BB56887-D0D5-4F0C-9E19-7247EB83C8B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 xmlns:a16="http://schemas.microsoft.com/office/drawing/2014/main" id="{4D3E2DAE-0501-7044-85D6-38CA2B91CBEE}"/>
              </a:ext>
            </a:extLst>
          </p:cNvPr>
          <p:cNvSpPr>
            <a:spLocks noGrp="1"/>
          </p:cNvSpPr>
          <p:nvPr>
            <p:ph type="title"/>
          </p:nvPr>
        </p:nvSpPr>
        <p:spPr>
          <a:xfrm>
            <a:off x="838200" y="365125"/>
            <a:ext cx="10515600" cy="1325563"/>
          </a:xfrm>
        </p:spPr>
        <p:txBody>
          <a:bodyPr>
            <a:normAutofit/>
          </a:bodyPr>
          <a:lstStyle/>
          <a:p>
            <a:r>
              <a:rPr lang="en-US" sz="5400" dirty="0">
                <a:solidFill>
                  <a:schemeClr val="accent1">
                    <a:lumMod val="60000"/>
                    <a:lumOff val="40000"/>
                  </a:schemeClr>
                </a:solidFill>
              </a:rPr>
              <a:t>Laws and Accepted Policies</a:t>
            </a:r>
          </a:p>
        </p:txBody>
      </p:sp>
      <p:sp>
        <p:nvSpPr>
          <p:cNvPr id="12" name="Arc 11">
            <a:extLst>
              <a:ext uri="{FF2B5EF4-FFF2-40B4-BE49-F238E27FC236}">
                <a16:creationId xmlns="" xmlns:a16="http://schemas.microsoft.com/office/drawing/2014/main" id="{081E4A58-353D-44AE-B2FC-2A74E2E400F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 xmlns:a16="http://schemas.microsoft.com/office/drawing/2014/main" id="{DF793CBB-F0D6-E04A-8FEE-2E2DF6E92DEF}"/>
              </a:ext>
            </a:extLst>
          </p:cNvPr>
          <p:cNvSpPr>
            <a:spLocks noGrp="1"/>
          </p:cNvSpPr>
          <p:nvPr>
            <p:ph idx="1"/>
          </p:nvPr>
        </p:nvSpPr>
        <p:spPr>
          <a:xfrm>
            <a:off x="1467971" y="1457407"/>
            <a:ext cx="9875789" cy="4351338"/>
          </a:xfrm>
        </p:spPr>
        <p:txBody>
          <a:bodyPr>
            <a:normAutofit lnSpcReduction="10000"/>
          </a:bodyPr>
          <a:lstStyle/>
          <a:p>
            <a:pPr marL="0" indent="0">
              <a:buNone/>
            </a:pPr>
            <a:r>
              <a:rPr lang="en-US" sz="2400" i="1" dirty="0">
                <a:latin typeface="Georgia" panose="02040502050405020303" pitchFamily="18" charset="0"/>
                <a:cs typeface="Arial" panose="020B0604020202020204" pitchFamily="34" charset="0"/>
              </a:rPr>
              <a:t>Transgender Rights in the Workplace</a:t>
            </a:r>
          </a:p>
          <a:p>
            <a:r>
              <a:rPr lang="en-US" sz="2400" dirty="0">
                <a:latin typeface="Georgia" panose="02040502050405020303" pitchFamily="18" charset="0"/>
                <a:cs typeface="Arial" panose="020B0604020202020204" pitchFamily="34" charset="0"/>
              </a:rPr>
              <a:t>Right to be treated with respect and to not be harassed</a:t>
            </a:r>
          </a:p>
          <a:p>
            <a:r>
              <a:rPr lang="en-US" sz="2400" dirty="0">
                <a:latin typeface="Georgia" panose="02040502050405020303" pitchFamily="18" charset="0"/>
                <a:cs typeface="Arial" panose="020B0604020202020204" pitchFamily="34" charset="0"/>
              </a:rPr>
              <a:t>Right to transition at work</a:t>
            </a:r>
          </a:p>
          <a:p>
            <a:r>
              <a:rPr lang="en-US" sz="2400" dirty="0">
                <a:latin typeface="Georgia" panose="02040502050405020303" pitchFamily="18" charset="0"/>
                <a:cs typeface="Arial" panose="020B0604020202020204" pitchFamily="34" charset="0"/>
              </a:rPr>
              <a:t>Right to dress according to one’s gender identity </a:t>
            </a:r>
          </a:p>
          <a:p>
            <a:r>
              <a:rPr lang="en-US" sz="2400" dirty="0">
                <a:latin typeface="Georgia" panose="02040502050405020303" pitchFamily="18" charset="0"/>
                <a:cs typeface="Arial" panose="020B0604020202020204" pitchFamily="34" charset="0"/>
              </a:rPr>
              <a:t>Right to be called by one’s chosen name and gender-appropriate pronouns</a:t>
            </a:r>
          </a:p>
          <a:p>
            <a:r>
              <a:rPr lang="en-US" sz="2400" dirty="0">
                <a:latin typeface="Georgia" panose="02040502050405020303" pitchFamily="18" charset="0"/>
                <a:cs typeface="Arial" panose="020B0604020202020204" pitchFamily="34" charset="0"/>
              </a:rPr>
              <a:t>Right to use restrooms/locker rooms consistent with gender identity</a:t>
            </a:r>
          </a:p>
          <a:p>
            <a:r>
              <a:rPr lang="en-US" sz="2400" dirty="0">
                <a:latin typeface="Georgia" panose="02040502050405020303" pitchFamily="18" charset="0"/>
                <a:cs typeface="Arial" panose="020B0604020202020204" pitchFamily="34" charset="0"/>
              </a:rPr>
              <a:t>Right to privacy concerning transgender status and medical information</a:t>
            </a:r>
          </a:p>
          <a:p>
            <a:r>
              <a:rPr lang="en-US" sz="2400" dirty="0">
                <a:latin typeface="Georgia" panose="02040502050405020303" pitchFamily="18" charset="0"/>
                <a:cs typeface="Arial" panose="020B0604020202020204" pitchFamily="34" charset="0"/>
              </a:rPr>
              <a:t>Transgenders are protected from discrimination in the workplace, regardless of the opinions of certain conservative public officials</a:t>
            </a:r>
          </a:p>
          <a:p>
            <a:endParaRPr lang="en-US" sz="2400" dirty="0">
              <a:latin typeface="Georgia" panose="02040502050405020303" pitchFamily="18" charset="0"/>
              <a:cs typeface="Arial" panose="020B0604020202020204" pitchFamily="34" charset="0"/>
            </a:endParaRPr>
          </a:p>
          <a:p>
            <a:pPr marL="0" indent="0">
              <a:buNone/>
            </a:pPr>
            <a:endParaRPr lang="en-US" sz="2400" dirty="0">
              <a:latin typeface="Georgia" panose="02040502050405020303" pitchFamily="18" charset="0"/>
              <a:cs typeface="Arial" panose="020B0604020202020204" pitchFamily="34" charset="0"/>
            </a:endParaRPr>
          </a:p>
          <a:p>
            <a:pPr marL="457200" lvl="1" indent="0">
              <a:buNone/>
            </a:pPr>
            <a:endParaRPr lang="en-US" dirty="0">
              <a:latin typeface="Georgia" panose="02040502050405020303" pitchFamily="18" charset="0"/>
              <a:cs typeface="Arial" panose="020B0604020202020204" pitchFamily="34" charset="0"/>
            </a:endParaRPr>
          </a:p>
        </p:txBody>
      </p:sp>
    </p:spTree>
    <p:extLst>
      <p:ext uri="{BB962C8B-B14F-4D97-AF65-F5344CB8AC3E}">
        <p14:creationId xmlns="" xmlns:p14="http://schemas.microsoft.com/office/powerpoint/2010/main" val="671617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B6CDA21F-E7AF-4C75-8395-33F58D5B0E4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 xmlns:a16="http://schemas.microsoft.com/office/drawing/2014/main" id="{AE1C45F0-260A-458C-96ED-C1F6D215121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 xmlns:a16="http://schemas.microsoft.com/office/drawing/2014/main" id="{A6604B49-AD5C-4590-B051-06C8222ECD9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743ECCAF-29C5-4537-947C-7EA1292463D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ED49787B-8DE6-4467-AD0A-8DECC6E0C2D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 xmlns:a16="http://schemas.microsoft.com/office/drawing/2014/main" id="{D5B0017B-2ECA-49AF-B397-DC140825DF8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4D3E2DAE-0501-7044-85D6-38CA2B91CBEE}"/>
              </a:ext>
            </a:extLst>
          </p:cNvPr>
          <p:cNvSpPr>
            <a:spLocks noGrp="1"/>
          </p:cNvSpPr>
          <p:nvPr>
            <p:ph type="title"/>
          </p:nvPr>
        </p:nvSpPr>
        <p:spPr>
          <a:xfrm>
            <a:off x="1043631" y="809898"/>
            <a:ext cx="9942716" cy="1554480"/>
          </a:xfrm>
        </p:spPr>
        <p:txBody>
          <a:bodyPr anchor="ctr">
            <a:normAutofit/>
          </a:bodyPr>
          <a:lstStyle/>
          <a:p>
            <a:r>
              <a:rPr lang="en-US" sz="5400" dirty="0">
                <a:solidFill>
                  <a:schemeClr val="accent1">
                    <a:lumMod val="60000"/>
                    <a:lumOff val="40000"/>
                  </a:schemeClr>
                </a:solidFill>
              </a:rPr>
              <a:t>Laws and Accepted Policies</a:t>
            </a:r>
          </a:p>
        </p:txBody>
      </p:sp>
      <p:sp>
        <p:nvSpPr>
          <p:cNvPr id="3" name="Content Placeholder 2">
            <a:extLst>
              <a:ext uri="{FF2B5EF4-FFF2-40B4-BE49-F238E27FC236}">
                <a16:creationId xmlns="" xmlns:a16="http://schemas.microsoft.com/office/drawing/2014/main" id="{DF793CBB-F0D6-E04A-8FEE-2E2DF6E92DEF}"/>
              </a:ext>
            </a:extLst>
          </p:cNvPr>
          <p:cNvSpPr>
            <a:spLocks noGrp="1"/>
          </p:cNvSpPr>
          <p:nvPr>
            <p:ph idx="1"/>
          </p:nvPr>
        </p:nvSpPr>
        <p:spPr>
          <a:xfrm>
            <a:off x="365764" y="3703002"/>
            <a:ext cx="11755259" cy="3389765"/>
          </a:xfrm>
        </p:spPr>
        <p:txBody>
          <a:bodyPr anchor="ctr">
            <a:noAutofit/>
          </a:bodyPr>
          <a:lstStyle/>
          <a:p>
            <a:r>
              <a:rPr lang="en-US" sz="2200" dirty="0">
                <a:latin typeface="Georgia" panose="02040502050405020303" pitchFamily="18" charset="0"/>
                <a:cs typeface="Arial" panose="020B0604020202020204" pitchFamily="34" charset="0"/>
              </a:rPr>
              <a:t>Macy v. Department of Justice </a:t>
            </a:r>
            <a:r>
              <a:rPr lang="en-US" sz="2200" dirty="0">
                <a:latin typeface="Georgia" panose="02040502050405020303" pitchFamily="18" charset="0"/>
                <a:cs typeface="Arial" panose="020B0604020202020204" pitchFamily="34" charset="0"/>
                <a:sym typeface="Wingdings" pitchFamily="2" charset="2"/>
              </a:rPr>
              <a:t>–intentional discrimination against transgenders is sex discrimination under Title VII </a:t>
            </a:r>
          </a:p>
          <a:p>
            <a:r>
              <a:rPr lang="en-US" sz="2200" dirty="0">
                <a:latin typeface="Georgia" panose="02040502050405020303" pitchFamily="18" charset="0"/>
                <a:cs typeface="Arial" panose="020B0604020202020204" pitchFamily="34" charset="0"/>
                <a:sym typeface="Wingdings" pitchFamily="2" charset="2"/>
              </a:rPr>
              <a:t>Price Waterhouse v. Hopkins – sex discrimination on the basis of failure to conform to gender stereotypes is sex discrimination</a:t>
            </a:r>
          </a:p>
          <a:p>
            <a:r>
              <a:rPr lang="en-US" sz="2200" dirty="0">
                <a:latin typeface="Georgia" panose="02040502050405020303" pitchFamily="18" charset="0"/>
                <a:cs typeface="Arial" panose="020B0604020202020204" pitchFamily="34" charset="0"/>
                <a:sym typeface="Wingdings" pitchFamily="2" charset="2"/>
              </a:rPr>
              <a:t>Lusardi v. Department of the Army – intentional misuse of a transgender employee’s new name/pronoun may be sex discrimination or harassment</a:t>
            </a:r>
          </a:p>
          <a:p>
            <a:r>
              <a:rPr lang="en-US" sz="2200" dirty="0">
                <a:latin typeface="Georgia" panose="02040502050405020303" pitchFamily="18" charset="0"/>
                <a:cs typeface="Arial" panose="020B0604020202020204" pitchFamily="34" charset="0"/>
                <a:sym typeface="Wingdings" pitchFamily="2" charset="2"/>
              </a:rPr>
              <a:t>Complainant v. Department of Veterans’ Affairs – it is sex discrimination for an employer to refuse to revise its records according to a transgender’s name and sex change</a:t>
            </a:r>
          </a:p>
          <a:p>
            <a:r>
              <a:rPr lang="en-US" sz="2200" dirty="0">
                <a:latin typeface="Georgia" panose="02040502050405020303" pitchFamily="18" charset="0"/>
                <a:cs typeface="Arial" panose="020B0604020202020204" pitchFamily="34" charset="0"/>
              </a:rPr>
              <a:t>Baldwin v. Department of Transportation – discrimination on the basis of sexual orientation involves sex discrimination  under Title VII</a:t>
            </a:r>
          </a:p>
          <a:p>
            <a:endParaRPr lang="en-US" sz="2200" dirty="0">
              <a:latin typeface="Georgia" panose="02040502050405020303" pitchFamily="18" charset="0"/>
              <a:cs typeface="Arial" panose="020B0604020202020204" pitchFamily="34" charset="0"/>
              <a:sym typeface="Wingdings" pitchFamily="2" charset="2"/>
            </a:endParaRPr>
          </a:p>
          <a:p>
            <a:endParaRPr lang="en-US" sz="2200" dirty="0">
              <a:latin typeface="Georgia" panose="02040502050405020303" pitchFamily="18" charset="0"/>
              <a:cs typeface="Arial" panose="020B0604020202020204" pitchFamily="34" charset="0"/>
            </a:endParaRPr>
          </a:p>
          <a:p>
            <a:pPr marL="0" indent="0">
              <a:buNone/>
            </a:pPr>
            <a:endParaRPr lang="en-US" sz="2200" dirty="0">
              <a:latin typeface="Georgia" panose="02040502050405020303" pitchFamily="18" charset="0"/>
              <a:cs typeface="Arial" panose="020B0604020202020204" pitchFamily="34" charset="0"/>
            </a:endParaRPr>
          </a:p>
          <a:p>
            <a:pPr marL="457200" lvl="1" indent="0">
              <a:buNone/>
            </a:pPr>
            <a:endParaRPr lang="en-US" sz="2200" dirty="0">
              <a:latin typeface="Georgia" panose="02040502050405020303" pitchFamily="18" charset="0"/>
              <a:cs typeface="Arial" panose="020B0604020202020204" pitchFamily="34" charset="0"/>
            </a:endParaRPr>
          </a:p>
        </p:txBody>
      </p:sp>
      <p:cxnSp>
        <p:nvCxnSpPr>
          <p:cNvPr id="17" name="Straight Connector 16">
            <a:extLst>
              <a:ext uri="{FF2B5EF4-FFF2-40B4-BE49-F238E27FC236}">
                <a16:creationId xmlns="" xmlns:a16="http://schemas.microsoft.com/office/drawing/2014/main" id="{6CF1BAF6-AD41-4082-B212-8A1F9A2E8779}"/>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025610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907EF6B7-1338-4443-8C46-6A318D952DF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 xmlns:a16="http://schemas.microsoft.com/office/drawing/2014/main" id="{DAAE4CDD-124C-4DCF-9584-B6033B545D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68AD956B-F4DE-C647-9A13-0E1F21A29193}"/>
              </a:ext>
            </a:extLst>
          </p:cNvPr>
          <p:cNvSpPr>
            <a:spLocks noGrp="1"/>
          </p:cNvSpPr>
          <p:nvPr>
            <p:ph type="title"/>
          </p:nvPr>
        </p:nvSpPr>
        <p:spPr>
          <a:xfrm>
            <a:off x="686834" y="1153572"/>
            <a:ext cx="3200400" cy="4461163"/>
          </a:xfrm>
        </p:spPr>
        <p:txBody>
          <a:bodyPr>
            <a:normAutofit/>
          </a:bodyPr>
          <a:lstStyle/>
          <a:p>
            <a:r>
              <a:rPr lang="en-US" sz="6600" dirty="0">
                <a:solidFill>
                  <a:schemeClr val="accent1">
                    <a:lumMod val="20000"/>
                    <a:lumOff val="80000"/>
                  </a:schemeClr>
                </a:solidFill>
              </a:rPr>
              <a:t>Advocacy Groups</a:t>
            </a:r>
          </a:p>
        </p:txBody>
      </p:sp>
      <p:sp>
        <p:nvSpPr>
          <p:cNvPr id="13" name="Arc 12">
            <a:extLst>
              <a:ext uri="{FF2B5EF4-FFF2-40B4-BE49-F238E27FC236}">
                <a16:creationId xmlns="" xmlns:a16="http://schemas.microsoft.com/office/drawing/2014/main" id="{081E4A58-353D-44AE-B2FC-2A74E2E400F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8" name="Picture 7">
            <a:extLst>
              <a:ext uri="{FF2B5EF4-FFF2-40B4-BE49-F238E27FC236}">
                <a16:creationId xmlns="" xmlns:a16="http://schemas.microsoft.com/office/drawing/2014/main" id="{72721081-A732-3448-B053-287A3923F7EB}"/>
              </a:ext>
            </a:extLst>
          </p:cNvPr>
          <p:cNvPicPr>
            <a:picLocks noChangeAspect="1"/>
          </p:cNvPicPr>
          <p:nvPr/>
        </p:nvPicPr>
        <p:blipFill>
          <a:blip r:embed="rId3"/>
          <a:stretch>
            <a:fillRect/>
          </a:stretch>
        </p:blipFill>
        <p:spPr>
          <a:xfrm>
            <a:off x="4923328" y="209961"/>
            <a:ext cx="3404200" cy="907787"/>
          </a:xfrm>
          <a:prstGeom prst="rect">
            <a:avLst/>
          </a:prstGeom>
        </p:spPr>
      </p:pic>
      <p:pic>
        <p:nvPicPr>
          <p:cNvPr id="10" name="Picture 9">
            <a:extLst>
              <a:ext uri="{FF2B5EF4-FFF2-40B4-BE49-F238E27FC236}">
                <a16:creationId xmlns="" xmlns:a16="http://schemas.microsoft.com/office/drawing/2014/main" id="{12EC8483-A15F-E84D-A01D-70F3D918BFE1}"/>
              </a:ext>
            </a:extLst>
          </p:cNvPr>
          <p:cNvPicPr>
            <a:picLocks noChangeAspect="1"/>
          </p:cNvPicPr>
          <p:nvPr/>
        </p:nvPicPr>
        <p:blipFill>
          <a:blip r:embed="rId4"/>
          <a:stretch>
            <a:fillRect/>
          </a:stretch>
        </p:blipFill>
        <p:spPr>
          <a:xfrm>
            <a:off x="7651477" y="2158897"/>
            <a:ext cx="3378679" cy="1900507"/>
          </a:xfrm>
          <a:prstGeom prst="rect">
            <a:avLst/>
          </a:prstGeom>
        </p:spPr>
      </p:pic>
      <p:pic>
        <p:nvPicPr>
          <p:cNvPr id="12" name="Picture 11">
            <a:extLst>
              <a:ext uri="{FF2B5EF4-FFF2-40B4-BE49-F238E27FC236}">
                <a16:creationId xmlns="" xmlns:a16="http://schemas.microsoft.com/office/drawing/2014/main" id="{390852C8-D635-AE42-AE31-676BB3B5B865}"/>
              </a:ext>
            </a:extLst>
          </p:cNvPr>
          <p:cNvPicPr>
            <a:picLocks noChangeAspect="1"/>
          </p:cNvPicPr>
          <p:nvPr/>
        </p:nvPicPr>
        <p:blipFill>
          <a:blip r:embed="rId5"/>
          <a:stretch>
            <a:fillRect/>
          </a:stretch>
        </p:blipFill>
        <p:spPr>
          <a:xfrm>
            <a:off x="4109711" y="5077203"/>
            <a:ext cx="4276349" cy="1621253"/>
          </a:xfrm>
          <a:prstGeom prst="rect">
            <a:avLst/>
          </a:prstGeom>
        </p:spPr>
      </p:pic>
      <p:pic>
        <p:nvPicPr>
          <p:cNvPr id="14" name="Picture 13">
            <a:extLst>
              <a:ext uri="{FF2B5EF4-FFF2-40B4-BE49-F238E27FC236}">
                <a16:creationId xmlns="" xmlns:a16="http://schemas.microsoft.com/office/drawing/2014/main" id="{2C7FD3B4-0A84-1443-8D35-929D867CC51E}"/>
              </a:ext>
            </a:extLst>
          </p:cNvPr>
          <p:cNvPicPr>
            <a:picLocks noChangeAspect="1"/>
          </p:cNvPicPr>
          <p:nvPr/>
        </p:nvPicPr>
        <p:blipFill rotWithShape="1">
          <a:blip r:embed="rId6"/>
          <a:srcRect l="3771" t="4631" r="12236" b="45060"/>
          <a:stretch/>
        </p:blipFill>
        <p:spPr>
          <a:xfrm>
            <a:off x="5220182" y="3860630"/>
            <a:ext cx="2133450" cy="1081482"/>
          </a:xfrm>
          <a:prstGeom prst="rect">
            <a:avLst/>
          </a:prstGeom>
        </p:spPr>
      </p:pic>
      <p:pic>
        <p:nvPicPr>
          <p:cNvPr id="18" name="Picture 17" descr="A screenshot of a cell phone&#10;&#10;Description automatically generated">
            <a:extLst>
              <a:ext uri="{FF2B5EF4-FFF2-40B4-BE49-F238E27FC236}">
                <a16:creationId xmlns="" xmlns:a16="http://schemas.microsoft.com/office/drawing/2014/main" id="{EF338143-D3C7-AB45-B27E-7A37DE60FC3B}"/>
              </a:ext>
            </a:extLst>
          </p:cNvPr>
          <p:cNvPicPr>
            <a:picLocks noChangeAspect="1"/>
          </p:cNvPicPr>
          <p:nvPr/>
        </p:nvPicPr>
        <p:blipFill>
          <a:blip r:embed="rId7"/>
          <a:stretch>
            <a:fillRect/>
          </a:stretch>
        </p:blipFill>
        <p:spPr>
          <a:xfrm>
            <a:off x="4364042" y="1768166"/>
            <a:ext cx="4697692" cy="863601"/>
          </a:xfrm>
          <a:prstGeom prst="rect">
            <a:avLst/>
          </a:prstGeom>
        </p:spPr>
      </p:pic>
      <p:pic>
        <p:nvPicPr>
          <p:cNvPr id="20" name="Picture 19">
            <a:extLst>
              <a:ext uri="{FF2B5EF4-FFF2-40B4-BE49-F238E27FC236}">
                <a16:creationId xmlns="" xmlns:a16="http://schemas.microsoft.com/office/drawing/2014/main" id="{6961553E-0211-194A-A232-1AF50551C886}"/>
              </a:ext>
            </a:extLst>
          </p:cNvPr>
          <p:cNvPicPr>
            <a:picLocks noChangeAspect="1"/>
          </p:cNvPicPr>
          <p:nvPr/>
        </p:nvPicPr>
        <p:blipFill>
          <a:blip r:embed="rId8"/>
          <a:stretch>
            <a:fillRect/>
          </a:stretch>
        </p:blipFill>
        <p:spPr>
          <a:xfrm>
            <a:off x="3887234" y="1237562"/>
            <a:ext cx="5641947" cy="556018"/>
          </a:xfrm>
          <a:prstGeom prst="rect">
            <a:avLst/>
          </a:prstGeom>
        </p:spPr>
      </p:pic>
      <p:pic>
        <p:nvPicPr>
          <p:cNvPr id="22" name="Picture 21" descr="A picture containing bottle&#10;&#10;Description automatically generated">
            <a:extLst>
              <a:ext uri="{FF2B5EF4-FFF2-40B4-BE49-F238E27FC236}">
                <a16:creationId xmlns="" xmlns:a16="http://schemas.microsoft.com/office/drawing/2014/main" id="{2C7E029B-E91F-5743-AF62-224D0622FB0E}"/>
              </a:ext>
            </a:extLst>
          </p:cNvPr>
          <p:cNvPicPr>
            <a:picLocks noChangeAspect="1"/>
          </p:cNvPicPr>
          <p:nvPr/>
        </p:nvPicPr>
        <p:blipFill>
          <a:blip r:embed="rId9"/>
          <a:stretch>
            <a:fillRect/>
          </a:stretch>
        </p:blipFill>
        <p:spPr>
          <a:xfrm>
            <a:off x="8506049" y="3780907"/>
            <a:ext cx="2730090" cy="1621253"/>
          </a:xfrm>
          <a:prstGeom prst="rect">
            <a:avLst/>
          </a:prstGeom>
        </p:spPr>
      </p:pic>
      <p:pic>
        <p:nvPicPr>
          <p:cNvPr id="23" name="Picture 22">
            <a:extLst>
              <a:ext uri="{FF2B5EF4-FFF2-40B4-BE49-F238E27FC236}">
                <a16:creationId xmlns="" xmlns:a16="http://schemas.microsoft.com/office/drawing/2014/main" id="{B4618CF1-73E6-1B47-BE6B-72BA04B1619A}"/>
              </a:ext>
            </a:extLst>
          </p:cNvPr>
          <p:cNvPicPr>
            <a:picLocks noChangeAspect="1"/>
          </p:cNvPicPr>
          <p:nvPr/>
        </p:nvPicPr>
        <p:blipFill>
          <a:blip r:embed="rId10"/>
          <a:stretch>
            <a:fillRect/>
          </a:stretch>
        </p:blipFill>
        <p:spPr>
          <a:xfrm>
            <a:off x="9713742" y="306592"/>
            <a:ext cx="1598669" cy="2131559"/>
          </a:xfrm>
          <a:prstGeom prst="rect">
            <a:avLst/>
          </a:prstGeom>
        </p:spPr>
      </p:pic>
      <p:pic>
        <p:nvPicPr>
          <p:cNvPr id="24" name="Picture 23">
            <a:extLst>
              <a:ext uri="{FF2B5EF4-FFF2-40B4-BE49-F238E27FC236}">
                <a16:creationId xmlns="" xmlns:a16="http://schemas.microsoft.com/office/drawing/2014/main" id="{F8284D95-94CE-6948-91A8-4A94313ED0A3}"/>
              </a:ext>
            </a:extLst>
          </p:cNvPr>
          <p:cNvPicPr>
            <a:picLocks noChangeAspect="1"/>
          </p:cNvPicPr>
          <p:nvPr/>
        </p:nvPicPr>
        <p:blipFill>
          <a:blip r:embed="rId11"/>
          <a:stretch>
            <a:fillRect/>
          </a:stretch>
        </p:blipFill>
        <p:spPr>
          <a:xfrm>
            <a:off x="6560341" y="2811379"/>
            <a:ext cx="924654" cy="863601"/>
          </a:xfrm>
          <a:prstGeom prst="rect">
            <a:avLst/>
          </a:prstGeom>
        </p:spPr>
      </p:pic>
      <p:pic>
        <p:nvPicPr>
          <p:cNvPr id="25" name="Picture 24">
            <a:extLst>
              <a:ext uri="{FF2B5EF4-FFF2-40B4-BE49-F238E27FC236}">
                <a16:creationId xmlns="" xmlns:a16="http://schemas.microsoft.com/office/drawing/2014/main" id="{2AF192E4-D3F2-3B4C-8678-99DA2A6F3EAB}"/>
              </a:ext>
            </a:extLst>
          </p:cNvPr>
          <p:cNvPicPr>
            <a:picLocks noChangeAspect="1"/>
          </p:cNvPicPr>
          <p:nvPr/>
        </p:nvPicPr>
        <p:blipFill>
          <a:blip r:embed="rId12"/>
          <a:stretch>
            <a:fillRect/>
          </a:stretch>
        </p:blipFill>
        <p:spPr>
          <a:xfrm>
            <a:off x="5537302" y="2785965"/>
            <a:ext cx="924654" cy="863601"/>
          </a:xfrm>
          <a:prstGeom prst="rect">
            <a:avLst/>
          </a:prstGeom>
        </p:spPr>
      </p:pic>
    </p:spTree>
    <p:extLst>
      <p:ext uri="{BB962C8B-B14F-4D97-AF65-F5344CB8AC3E}">
        <p14:creationId xmlns="" xmlns:p14="http://schemas.microsoft.com/office/powerpoint/2010/main" val="1789845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9AFC454B-A080-4D23-B177-6D5356C6E6E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D0522C2C-7B5C-48A7-A969-03941E5D2E7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9427"/>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13">
            <a:extLst>
              <a:ext uri="{FF2B5EF4-FFF2-40B4-BE49-F238E27FC236}">
                <a16:creationId xmlns="" xmlns:a16="http://schemas.microsoft.com/office/drawing/2014/main" id="{9C682A1A-5B2D-4111-BBD6-620165633E5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 xmlns:a16="http://schemas.microsoft.com/office/drawing/2014/main" id="{D6EE29F2-D77F-4BD0-A20B-334D316A1C9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758029" y="333478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Arc 15">
            <a:extLst>
              <a:ext uri="{FF2B5EF4-FFF2-40B4-BE49-F238E27FC236}">
                <a16:creationId xmlns="" xmlns:a16="http://schemas.microsoft.com/office/drawing/2014/main" id="{22D09ED2-868F-42C6-866E-F92E0CEF314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520172">
            <a:off x="1474479" y="1096414"/>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F2D7A19D-C423-C048-9936-C9CCE61A421E}"/>
              </a:ext>
            </a:extLst>
          </p:cNvPr>
          <p:cNvSpPr>
            <a:spLocks noGrp="1"/>
          </p:cNvSpPr>
          <p:nvPr>
            <p:ph type="title"/>
          </p:nvPr>
        </p:nvSpPr>
        <p:spPr>
          <a:xfrm>
            <a:off x="3898900" y="1939159"/>
            <a:ext cx="7784327" cy="2751086"/>
          </a:xfrm>
        </p:spPr>
        <p:txBody>
          <a:bodyPr vert="horz" lIns="91440" tIns="45720" rIns="91440" bIns="45720" rtlCol="0" anchor="b">
            <a:normAutofit/>
          </a:bodyPr>
          <a:lstStyle/>
          <a:p>
            <a:pPr algn="r"/>
            <a:r>
              <a:rPr lang="en-US" sz="7200" kern="1200" dirty="0">
                <a:solidFill>
                  <a:schemeClr val="accent1">
                    <a:lumMod val="60000"/>
                    <a:lumOff val="40000"/>
                  </a:schemeClr>
                </a:solidFill>
              </a:rPr>
              <a:t>In Today’s Workplace</a:t>
            </a:r>
          </a:p>
        </p:txBody>
      </p:sp>
      <p:sp>
        <p:nvSpPr>
          <p:cNvPr id="3" name="Text Placeholder 2">
            <a:extLst>
              <a:ext uri="{FF2B5EF4-FFF2-40B4-BE49-F238E27FC236}">
                <a16:creationId xmlns="" xmlns:a16="http://schemas.microsoft.com/office/drawing/2014/main" id="{B1A0C041-4F08-3140-BF92-D9135F695F9F}"/>
              </a:ext>
            </a:extLst>
          </p:cNvPr>
          <p:cNvSpPr>
            <a:spLocks noGrp="1"/>
          </p:cNvSpPr>
          <p:nvPr>
            <p:ph type="body" idx="1"/>
          </p:nvPr>
        </p:nvSpPr>
        <p:spPr>
          <a:xfrm>
            <a:off x="4038600" y="4782320"/>
            <a:ext cx="7644627" cy="1329443"/>
          </a:xfrm>
        </p:spPr>
        <p:txBody>
          <a:bodyPr vert="horz" lIns="91440" tIns="45720" rIns="91440" bIns="45720" rtlCol="0">
            <a:normAutofit/>
          </a:bodyPr>
          <a:lstStyle/>
          <a:p>
            <a:pPr algn="r"/>
            <a:r>
              <a:rPr lang="en-US" kern="1200" dirty="0">
                <a:solidFill>
                  <a:schemeClr val="accent4"/>
                </a:solidFill>
                <a:latin typeface="Modern Love" pitchFamily="82" charset="0"/>
              </a:rPr>
              <a:t>Section III</a:t>
            </a:r>
          </a:p>
        </p:txBody>
      </p:sp>
    </p:spTree>
    <p:extLst>
      <p:ext uri="{BB962C8B-B14F-4D97-AF65-F5344CB8AC3E}">
        <p14:creationId xmlns="" xmlns:p14="http://schemas.microsoft.com/office/powerpoint/2010/main" val="4107263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D6C68EEC-4876-A54E-A54A-827BFA546EAF}"/>
              </a:ext>
            </a:extLst>
          </p:cNvPr>
          <p:cNvSpPr>
            <a:spLocks noGrp="1"/>
          </p:cNvSpPr>
          <p:nvPr>
            <p:ph type="title"/>
          </p:nvPr>
        </p:nvSpPr>
        <p:spPr>
          <a:xfrm>
            <a:off x="643467" y="321734"/>
            <a:ext cx="10905066" cy="1135737"/>
          </a:xfrm>
        </p:spPr>
        <p:txBody>
          <a:bodyPr>
            <a:normAutofit/>
          </a:bodyPr>
          <a:lstStyle/>
          <a:p>
            <a:r>
              <a:rPr lang="en-US" sz="5400" dirty="0">
                <a:solidFill>
                  <a:schemeClr val="accent2"/>
                </a:solidFill>
              </a:rPr>
              <a:t>What Do Employees Desire and Need?</a:t>
            </a:r>
          </a:p>
        </p:txBody>
      </p:sp>
      <p:sp>
        <p:nvSpPr>
          <p:cNvPr id="3" name="Content Placeholder 2">
            <a:extLst>
              <a:ext uri="{FF2B5EF4-FFF2-40B4-BE49-F238E27FC236}">
                <a16:creationId xmlns="" xmlns:a16="http://schemas.microsoft.com/office/drawing/2014/main" id="{E50060A2-99AC-8943-9068-27E6091FAF0B}"/>
              </a:ext>
            </a:extLst>
          </p:cNvPr>
          <p:cNvSpPr>
            <a:spLocks noGrp="1"/>
          </p:cNvSpPr>
          <p:nvPr>
            <p:ph idx="1"/>
          </p:nvPr>
        </p:nvSpPr>
        <p:spPr>
          <a:xfrm>
            <a:off x="1014059" y="1782981"/>
            <a:ext cx="9904909" cy="4393982"/>
          </a:xfrm>
        </p:spPr>
        <p:txBody>
          <a:bodyPr>
            <a:normAutofit/>
          </a:bodyPr>
          <a:lstStyle/>
          <a:p>
            <a:r>
              <a:rPr lang="en-US" dirty="0">
                <a:latin typeface="Georgia" panose="02040502050405020303" pitchFamily="18" charset="0"/>
              </a:rPr>
              <a:t>Equal protection under federal law*</a:t>
            </a:r>
          </a:p>
          <a:p>
            <a:r>
              <a:rPr lang="en-US" dirty="0">
                <a:latin typeface="Georgia" panose="02040502050405020303" pitchFamily="18" charset="0"/>
              </a:rPr>
              <a:t>The same fair treatment as their heterosexual and cisgender counterparts</a:t>
            </a:r>
          </a:p>
          <a:p>
            <a:r>
              <a:rPr lang="en-US" dirty="0">
                <a:latin typeface="Georgia" panose="02040502050405020303" pitchFamily="18" charset="0"/>
              </a:rPr>
              <a:t>To be able to express themselves and engage in the same valuable workplace rapport as their non-LGBT counterparts</a:t>
            </a:r>
          </a:p>
          <a:p>
            <a:r>
              <a:rPr lang="en-US" dirty="0">
                <a:latin typeface="Georgia" panose="02040502050405020303" pitchFamily="18" charset="0"/>
              </a:rPr>
              <a:t>More LGBT role models and representation of LGBT workers in business</a:t>
            </a:r>
          </a:p>
          <a:p>
            <a:r>
              <a:rPr lang="en-US" dirty="0">
                <a:latin typeface="Georgia" panose="02040502050405020303" pitchFamily="18" charset="0"/>
              </a:rPr>
              <a:t>Non-LGBT allies to actively support them</a:t>
            </a:r>
          </a:p>
        </p:txBody>
      </p:sp>
      <p:sp>
        <p:nvSpPr>
          <p:cNvPr id="10" name="Rectangle 9">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 xmlns:p14="http://schemas.microsoft.com/office/powerpoint/2010/main" val="2453563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10F24D38-B79E-44B4-830E-043F45D96DC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78E71F3A-53E7-164B-A628-4B394674B2AC}"/>
              </a:ext>
            </a:extLst>
          </p:cNvPr>
          <p:cNvSpPr>
            <a:spLocks noGrp="1"/>
          </p:cNvSpPr>
          <p:nvPr>
            <p:ph type="title"/>
          </p:nvPr>
        </p:nvSpPr>
        <p:spPr>
          <a:xfrm>
            <a:off x="838199" y="241603"/>
            <a:ext cx="10874187" cy="1325563"/>
          </a:xfrm>
        </p:spPr>
        <p:txBody>
          <a:bodyPr>
            <a:normAutofit/>
          </a:bodyPr>
          <a:lstStyle/>
          <a:p>
            <a:pPr algn="ctr"/>
            <a:r>
              <a:rPr lang="en-US" dirty="0">
                <a:solidFill>
                  <a:schemeClr val="accent2"/>
                </a:solidFill>
              </a:rPr>
              <a:t>Institutional and Interpersonal Opportunities for Equity and Inclusion</a:t>
            </a:r>
          </a:p>
        </p:txBody>
      </p:sp>
      <p:cxnSp>
        <p:nvCxnSpPr>
          <p:cNvPr id="12" name="Straight Connector 11">
            <a:extLst>
              <a:ext uri="{FF2B5EF4-FFF2-40B4-BE49-F238E27FC236}">
                <a16:creationId xmlns="" xmlns:a16="http://schemas.microsoft.com/office/drawing/2014/main" id="{FC469874-256B-45B3-A79C-7591B4BA1ECC}"/>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 xmlns:a16="http://schemas.microsoft.com/office/drawing/2014/main" id="{3FCE399C-E32C-0046-81D9-27D5B4C098CD}"/>
              </a:ext>
            </a:extLst>
          </p:cNvPr>
          <p:cNvSpPr>
            <a:spLocks noGrp="1"/>
          </p:cNvSpPr>
          <p:nvPr>
            <p:ph sz="half" idx="1"/>
          </p:nvPr>
        </p:nvSpPr>
        <p:spPr>
          <a:xfrm>
            <a:off x="695999" y="2006854"/>
            <a:ext cx="5579293" cy="4851146"/>
          </a:xfrm>
        </p:spPr>
        <p:txBody>
          <a:bodyPr>
            <a:normAutofit/>
          </a:bodyPr>
          <a:lstStyle/>
          <a:p>
            <a:pPr marL="0" indent="0" algn="ctr">
              <a:buNone/>
            </a:pPr>
            <a:r>
              <a:rPr lang="en-US" sz="2400" dirty="0">
                <a:solidFill>
                  <a:schemeClr val="accent4"/>
                </a:solidFill>
                <a:latin typeface="Modern Love" pitchFamily="82" charset="0"/>
              </a:rPr>
              <a:t>Institutional</a:t>
            </a:r>
          </a:p>
          <a:p>
            <a:r>
              <a:rPr lang="en-US" sz="2200" dirty="0">
                <a:latin typeface="Georgia" panose="02040502050405020303" pitchFamily="18" charset="0"/>
              </a:rPr>
              <a:t>Legal protections </a:t>
            </a:r>
          </a:p>
          <a:p>
            <a:r>
              <a:rPr lang="en-US" sz="2200" dirty="0">
                <a:latin typeface="Georgia" panose="02040502050405020303" pitchFamily="18" charset="0"/>
              </a:rPr>
              <a:t>Organizational leadership to advocate for their LGBTQ+ workers</a:t>
            </a:r>
          </a:p>
          <a:p>
            <a:r>
              <a:rPr lang="en-US" sz="2200" dirty="0">
                <a:latin typeface="Georgia" panose="02040502050405020303" pitchFamily="18" charset="0"/>
              </a:rPr>
              <a:t>Zero-tolerance harassment/discrimination policies</a:t>
            </a:r>
          </a:p>
          <a:p>
            <a:r>
              <a:rPr lang="en-US" sz="2200" dirty="0">
                <a:latin typeface="Georgia" panose="02040502050405020303" pitchFamily="18" charset="0"/>
              </a:rPr>
              <a:t>Mentorship programs</a:t>
            </a:r>
          </a:p>
          <a:p>
            <a:r>
              <a:rPr lang="en-US" sz="2200" dirty="0">
                <a:latin typeface="Georgia" panose="02040502050405020303" pitchFamily="18" charset="0"/>
              </a:rPr>
              <a:t>Eliminate language that assumes heterosexuality is the norm</a:t>
            </a:r>
          </a:p>
          <a:p>
            <a:r>
              <a:rPr lang="en-US" sz="2200" dirty="0">
                <a:latin typeface="Georgia" panose="02040502050405020303" pitchFamily="18" charset="0"/>
              </a:rPr>
              <a:t>Inclusive, non-stereotypical dress code</a:t>
            </a:r>
          </a:p>
          <a:p>
            <a:r>
              <a:rPr lang="en-US" sz="2200" dirty="0">
                <a:latin typeface="Georgia" panose="02040502050405020303" pitchFamily="18" charset="0"/>
              </a:rPr>
              <a:t>Gender neutral restrooms</a:t>
            </a:r>
          </a:p>
          <a:p>
            <a:endParaRPr lang="en-US" sz="2400" dirty="0">
              <a:latin typeface="Georgia" panose="02040502050405020303" pitchFamily="18" charset="0"/>
            </a:endParaRPr>
          </a:p>
        </p:txBody>
      </p:sp>
      <p:sp>
        <p:nvSpPr>
          <p:cNvPr id="5" name="Content Placeholder 4">
            <a:extLst>
              <a:ext uri="{FF2B5EF4-FFF2-40B4-BE49-F238E27FC236}">
                <a16:creationId xmlns="" xmlns:a16="http://schemas.microsoft.com/office/drawing/2014/main" id="{797F8F9B-2384-6346-AF3E-CB459EF9E689}"/>
              </a:ext>
            </a:extLst>
          </p:cNvPr>
          <p:cNvSpPr>
            <a:spLocks noGrp="1"/>
          </p:cNvSpPr>
          <p:nvPr>
            <p:ph sz="half" idx="2"/>
          </p:nvPr>
        </p:nvSpPr>
        <p:spPr>
          <a:xfrm>
            <a:off x="6570921" y="2006854"/>
            <a:ext cx="5141465" cy="3910618"/>
          </a:xfrm>
        </p:spPr>
        <p:txBody>
          <a:bodyPr>
            <a:normAutofit/>
          </a:bodyPr>
          <a:lstStyle/>
          <a:p>
            <a:pPr marL="0" indent="0" algn="ctr">
              <a:buNone/>
            </a:pPr>
            <a:r>
              <a:rPr lang="en-US" sz="2400" dirty="0">
                <a:solidFill>
                  <a:schemeClr val="accent4"/>
                </a:solidFill>
                <a:latin typeface="Modern Love" pitchFamily="82" charset="0"/>
              </a:rPr>
              <a:t>Interpersonal</a:t>
            </a:r>
          </a:p>
          <a:p>
            <a:r>
              <a:rPr lang="en-US" sz="2200" dirty="0">
                <a:latin typeface="Georgia" panose="02040502050405020303" pitchFamily="18" charset="0"/>
              </a:rPr>
              <a:t>Diversity and inclusion trainings</a:t>
            </a:r>
          </a:p>
          <a:p>
            <a:r>
              <a:rPr lang="en-US" sz="2200" dirty="0">
                <a:latin typeface="Georgia" panose="02040502050405020303" pitchFamily="18" charset="0"/>
              </a:rPr>
              <a:t>Allying</a:t>
            </a:r>
          </a:p>
          <a:p>
            <a:r>
              <a:rPr lang="en-US" sz="2200" dirty="0">
                <a:latin typeface="Georgia" panose="02040502050405020303" pitchFamily="18" charset="0"/>
              </a:rPr>
              <a:t>Advocating </a:t>
            </a:r>
          </a:p>
          <a:p>
            <a:r>
              <a:rPr lang="en-US" sz="2200" dirty="0">
                <a:latin typeface="Georgia" panose="02040502050405020303" pitchFamily="18" charset="0"/>
              </a:rPr>
              <a:t>Create welcoming and inclusive workplaces</a:t>
            </a:r>
          </a:p>
          <a:p>
            <a:r>
              <a:rPr lang="en-US" sz="2200" dirty="0">
                <a:latin typeface="Georgia" panose="02040502050405020303" pitchFamily="18" charset="0"/>
              </a:rPr>
              <a:t>Stand up for LGBTQ+ counterparts when they see acts of injustice</a:t>
            </a:r>
          </a:p>
        </p:txBody>
      </p:sp>
    </p:spTree>
    <p:extLst>
      <p:ext uri="{BB962C8B-B14F-4D97-AF65-F5344CB8AC3E}">
        <p14:creationId xmlns="" xmlns:p14="http://schemas.microsoft.com/office/powerpoint/2010/main" val="2899626110"/>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FFD48BC7-DC40-47DE-87EE-9F4B6ECB9AB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 xmlns:a16="http://schemas.microsoft.com/office/drawing/2014/main" id="{E502BBC7-2C76-46F3-BC24-5985BC13DB8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 xmlns:a16="http://schemas.microsoft.com/office/drawing/2014/main" id="{C7F28D52-2A5F-4D23-81AE-7CB8B591C7A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22B9D77C-C4AD-994C-A82A-D9E0115858FB}"/>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6100" kern="1200" dirty="0">
                <a:solidFill>
                  <a:schemeClr val="accent4"/>
                </a:solidFill>
              </a:rPr>
              <a:t>Interesting Issues about Gender Identity and Sexual Orientation Diversity</a:t>
            </a:r>
          </a:p>
        </p:txBody>
      </p:sp>
      <p:sp>
        <p:nvSpPr>
          <p:cNvPr id="3" name="Text Placeholder 2">
            <a:extLst>
              <a:ext uri="{FF2B5EF4-FFF2-40B4-BE49-F238E27FC236}">
                <a16:creationId xmlns="" xmlns:a16="http://schemas.microsoft.com/office/drawing/2014/main" id="{B81C2A52-C7C0-3840-BC69-3D455196F715}"/>
              </a:ext>
            </a:extLst>
          </p:cNvPr>
          <p:cNvSpPr>
            <a:spLocks noGrp="1"/>
          </p:cNvSpPr>
          <p:nvPr>
            <p:ph type="body" idx="1"/>
          </p:nvPr>
        </p:nvSpPr>
        <p:spPr>
          <a:xfrm>
            <a:off x="1818631" y="4920393"/>
            <a:ext cx="8258176" cy="631825"/>
          </a:xfrm>
        </p:spPr>
        <p:txBody>
          <a:bodyPr vert="horz" lIns="91440" tIns="45720" rIns="91440" bIns="45720" rtlCol="0" anchor="ctr">
            <a:normAutofit/>
          </a:bodyPr>
          <a:lstStyle/>
          <a:p>
            <a:pPr algn="ctr"/>
            <a:r>
              <a:rPr lang="en-US" sz="2800" kern="1200" dirty="0">
                <a:solidFill>
                  <a:schemeClr val="accent1">
                    <a:lumMod val="60000"/>
                    <a:lumOff val="40000"/>
                  </a:schemeClr>
                </a:solidFill>
                <a:latin typeface="Modern Love" pitchFamily="82" charset="0"/>
              </a:rPr>
              <a:t>Section IV</a:t>
            </a:r>
          </a:p>
        </p:txBody>
      </p:sp>
      <p:sp>
        <p:nvSpPr>
          <p:cNvPr id="14" name="Rectangle 13">
            <a:extLst>
              <a:ext uri="{FF2B5EF4-FFF2-40B4-BE49-F238E27FC236}">
                <a16:creationId xmlns="" xmlns:a16="http://schemas.microsoft.com/office/drawing/2014/main" id="{3629484E-3792-4B3D-89AD-7C8A1ED0E0D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 xmlns:p14="http://schemas.microsoft.com/office/powerpoint/2010/main" val="4139148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1BB867FF-FC45-48F7-8104-F89BE54909F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 xmlns:a16="http://schemas.microsoft.com/office/drawing/2014/main" id="{8BB56887-D0D5-4F0C-9E19-7247EB83C8B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 xmlns:a16="http://schemas.microsoft.com/office/drawing/2014/main" id="{D34F8BC5-A71A-F544-A7F0-CC02670F3D14}"/>
              </a:ext>
            </a:extLst>
          </p:cNvPr>
          <p:cNvSpPr>
            <a:spLocks noGrp="1"/>
          </p:cNvSpPr>
          <p:nvPr>
            <p:ph type="title"/>
          </p:nvPr>
        </p:nvSpPr>
        <p:spPr>
          <a:xfrm>
            <a:off x="838200" y="463981"/>
            <a:ext cx="10515600" cy="1325563"/>
          </a:xfrm>
        </p:spPr>
        <p:txBody>
          <a:bodyPr>
            <a:normAutofit/>
          </a:bodyPr>
          <a:lstStyle/>
          <a:p>
            <a:r>
              <a:rPr lang="en-US" dirty="0">
                <a:solidFill>
                  <a:schemeClr val="accent1">
                    <a:lumMod val="60000"/>
                    <a:lumOff val="40000"/>
                  </a:schemeClr>
                </a:solidFill>
              </a:rPr>
              <a:t>Restroom Access for Transgender and Non-Binary people in the Workplace</a:t>
            </a:r>
          </a:p>
        </p:txBody>
      </p:sp>
      <p:sp>
        <p:nvSpPr>
          <p:cNvPr id="12" name="Arc 11">
            <a:extLst>
              <a:ext uri="{FF2B5EF4-FFF2-40B4-BE49-F238E27FC236}">
                <a16:creationId xmlns="" xmlns:a16="http://schemas.microsoft.com/office/drawing/2014/main" id="{081E4A58-353D-44AE-B2FC-2A74E2E400F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 xmlns:a16="http://schemas.microsoft.com/office/drawing/2014/main" id="{D7B59793-F8A3-DB4F-BB68-26E332A4703E}"/>
              </a:ext>
            </a:extLst>
          </p:cNvPr>
          <p:cNvSpPr>
            <a:spLocks noGrp="1"/>
          </p:cNvSpPr>
          <p:nvPr>
            <p:ph idx="1"/>
          </p:nvPr>
        </p:nvSpPr>
        <p:spPr>
          <a:xfrm>
            <a:off x="1396572" y="1975852"/>
            <a:ext cx="9947189" cy="5078987"/>
          </a:xfrm>
        </p:spPr>
        <p:txBody>
          <a:bodyPr>
            <a:noAutofit/>
          </a:bodyPr>
          <a:lstStyle/>
          <a:p>
            <a:r>
              <a:rPr lang="en-US" sz="2400" dirty="0">
                <a:latin typeface="Georgia" panose="02040502050405020303" pitchFamily="18" charset="0"/>
              </a:rPr>
              <a:t>Restroom access is one of the most pressing issues for transgenders</a:t>
            </a:r>
          </a:p>
          <a:p>
            <a:r>
              <a:rPr lang="en-US" sz="2400" dirty="0">
                <a:latin typeface="Georgia" panose="02040502050405020303" pitchFamily="18" charset="0"/>
              </a:rPr>
              <a:t>No evidence supports the claim that allowing transgenders to use their chosen genders’ bathrooms is dangerous</a:t>
            </a:r>
          </a:p>
          <a:p>
            <a:r>
              <a:rPr lang="en-US" sz="2400" dirty="0">
                <a:latin typeface="Georgia" panose="02040502050405020303" pitchFamily="18" charset="0"/>
              </a:rPr>
              <a:t>Bills to restrict bathroom use to the biological sex are the main attack used by anti-LGBTQ+ lawmakers</a:t>
            </a:r>
          </a:p>
          <a:p>
            <a:r>
              <a:rPr lang="en-US" sz="2400" dirty="0">
                <a:latin typeface="Georgia" panose="02040502050405020303" pitchFamily="18" charset="0"/>
              </a:rPr>
              <a:t>59% of transgender people avoid using the bathroom at work</a:t>
            </a:r>
          </a:p>
          <a:p>
            <a:pPr lvl="1"/>
            <a:r>
              <a:rPr lang="en-US" sz="2000" dirty="0">
                <a:latin typeface="Georgia" panose="02040502050405020303" pitchFamily="18" charset="0"/>
              </a:rPr>
              <a:t>32% limit how much they eat and drink</a:t>
            </a:r>
          </a:p>
          <a:p>
            <a:pPr lvl="1"/>
            <a:r>
              <a:rPr lang="en-US" sz="2000" dirty="0">
                <a:latin typeface="Georgia" panose="02040502050405020303" pitchFamily="18" charset="0"/>
              </a:rPr>
              <a:t>25% reported being told to use a bathroom that did not match their gender identity</a:t>
            </a:r>
          </a:p>
          <a:p>
            <a:endParaRPr lang="en-US" sz="2400" dirty="0">
              <a:latin typeface="Georgia" panose="02040502050405020303" pitchFamily="18" charset="0"/>
            </a:endParaRPr>
          </a:p>
          <a:p>
            <a:endParaRPr lang="en-US" sz="2400" dirty="0">
              <a:latin typeface="Georgia" panose="02040502050405020303" pitchFamily="18" charset="0"/>
            </a:endParaRPr>
          </a:p>
          <a:p>
            <a:endParaRPr lang="en-US" sz="2400" dirty="0">
              <a:latin typeface="Georgia" panose="02040502050405020303" pitchFamily="18" charset="0"/>
            </a:endParaRPr>
          </a:p>
        </p:txBody>
      </p:sp>
    </p:spTree>
    <p:extLst>
      <p:ext uri="{BB962C8B-B14F-4D97-AF65-F5344CB8AC3E}">
        <p14:creationId xmlns="" xmlns:p14="http://schemas.microsoft.com/office/powerpoint/2010/main" val="2718022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907EF6B7-1338-4443-8C46-6A318D952DF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 xmlns:a16="http://schemas.microsoft.com/office/drawing/2014/main" id="{DAAE4CDD-124C-4DCF-9584-B6033B545D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D34F8BC5-A71A-F544-A7F0-CC02670F3D14}"/>
              </a:ext>
            </a:extLst>
          </p:cNvPr>
          <p:cNvSpPr>
            <a:spLocks noGrp="1"/>
          </p:cNvSpPr>
          <p:nvPr>
            <p:ph type="title"/>
          </p:nvPr>
        </p:nvSpPr>
        <p:spPr>
          <a:xfrm>
            <a:off x="686834" y="1153572"/>
            <a:ext cx="3200400" cy="4461163"/>
          </a:xfrm>
        </p:spPr>
        <p:txBody>
          <a:bodyPr>
            <a:normAutofit/>
          </a:bodyPr>
          <a:lstStyle/>
          <a:p>
            <a:r>
              <a:rPr lang="en-US" dirty="0">
                <a:solidFill>
                  <a:schemeClr val="accent1">
                    <a:lumMod val="20000"/>
                    <a:lumOff val="80000"/>
                  </a:schemeClr>
                </a:solidFill>
              </a:rPr>
              <a:t>Restroom Access for Transgender and Non-Binary people in the Workplace</a:t>
            </a:r>
          </a:p>
        </p:txBody>
      </p:sp>
      <p:sp>
        <p:nvSpPr>
          <p:cNvPr id="12" name="Arc 11">
            <a:extLst>
              <a:ext uri="{FF2B5EF4-FFF2-40B4-BE49-F238E27FC236}">
                <a16:creationId xmlns="" xmlns:a16="http://schemas.microsoft.com/office/drawing/2014/main" id="{081E4A58-353D-44AE-B2FC-2A74E2E400F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 xmlns:a16="http://schemas.microsoft.com/office/drawing/2014/main" id="{D7B59793-F8A3-DB4F-BB68-26E332A4703E}"/>
              </a:ext>
            </a:extLst>
          </p:cNvPr>
          <p:cNvSpPr>
            <a:spLocks noGrp="1"/>
          </p:cNvSpPr>
          <p:nvPr>
            <p:ph idx="1"/>
          </p:nvPr>
        </p:nvSpPr>
        <p:spPr>
          <a:xfrm>
            <a:off x="4379924" y="591343"/>
            <a:ext cx="6720468" cy="5585619"/>
          </a:xfrm>
        </p:spPr>
        <p:txBody>
          <a:bodyPr anchor="ctr">
            <a:normAutofit/>
          </a:bodyPr>
          <a:lstStyle/>
          <a:p>
            <a:r>
              <a:rPr lang="en-US" sz="2400" dirty="0">
                <a:latin typeface="Georgia" panose="02040502050405020303" pitchFamily="18" charset="0"/>
              </a:rPr>
              <a:t>Union contracts can supersede state laws and legally require employers to provide transgenders safe bathrooms</a:t>
            </a:r>
          </a:p>
          <a:p>
            <a:r>
              <a:rPr lang="en-US" sz="2400" dirty="0">
                <a:latin typeface="Georgia" panose="02040502050405020303" pitchFamily="18" charset="0"/>
              </a:rPr>
              <a:t>OSHA mandates that all employees have access to bathrooms that correspond with their gender identity</a:t>
            </a:r>
          </a:p>
          <a:p>
            <a:r>
              <a:rPr lang="en-US" sz="2400" dirty="0">
                <a:latin typeface="Georgia" panose="02040502050405020303" pitchFamily="18" charset="0"/>
              </a:rPr>
              <a:t>Employers may try to restrict transgender workers to a restroom on another floor, in another building, or one that is unsafe</a:t>
            </a:r>
          </a:p>
          <a:p>
            <a:r>
              <a:rPr lang="en-US" sz="2400" dirty="0">
                <a:latin typeface="Georgia" panose="02040502050405020303" pitchFamily="18" charset="0"/>
              </a:rPr>
              <a:t>The EEOC considers restriction of bathroom use as sex discrimination under Title VII</a:t>
            </a:r>
          </a:p>
        </p:txBody>
      </p:sp>
    </p:spTree>
    <p:extLst>
      <p:ext uri="{BB962C8B-B14F-4D97-AF65-F5344CB8AC3E}">
        <p14:creationId xmlns="" xmlns:p14="http://schemas.microsoft.com/office/powerpoint/2010/main" val="362285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4CAD9460-6CC3-FE42-966B-AF2094B4A534}"/>
              </a:ext>
            </a:extLst>
          </p:cNvPr>
          <p:cNvSpPr>
            <a:spLocks noGrp="1"/>
          </p:cNvSpPr>
          <p:nvPr>
            <p:ph type="title"/>
          </p:nvPr>
        </p:nvSpPr>
        <p:spPr>
          <a:xfrm>
            <a:off x="643467" y="321734"/>
            <a:ext cx="10905066" cy="1135737"/>
          </a:xfrm>
        </p:spPr>
        <p:txBody>
          <a:bodyPr>
            <a:normAutofit/>
          </a:bodyPr>
          <a:lstStyle/>
          <a:p>
            <a:r>
              <a:rPr lang="en-US" sz="4800" dirty="0">
                <a:solidFill>
                  <a:schemeClr val="accent2"/>
                </a:solidFill>
              </a:rPr>
              <a:t>What I Didn’t Know</a:t>
            </a:r>
          </a:p>
        </p:txBody>
      </p:sp>
      <p:sp>
        <p:nvSpPr>
          <p:cNvPr id="13" name="Content Placeholder 2">
            <a:extLst>
              <a:ext uri="{FF2B5EF4-FFF2-40B4-BE49-F238E27FC236}">
                <a16:creationId xmlns="" xmlns:a16="http://schemas.microsoft.com/office/drawing/2014/main" id="{12BE0FF8-717D-2A41-8744-D66BE3F21EC2}"/>
              </a:ext>
            </a:extLst>
          </p:cNvPr>
          <p:cNvSpPr>
            <a:spLocks noGrp="1"/>
          </p:cNvSpPr>
          <p:nvPr>
            <p:ph idx="1"/>
          </p:nvPr>
        </p:nvSpPr>
        <p:spPr>
          <a:xfrm>
            <a:off x="1014060" y="1457471"/>
            <a:ext cx="9904909" cy="4393982"/>
          </a:xfrm>
        </p:spPr>
        <p:txBody>
          <a:bodyPr>
            <a:noAutofit/>
          </a:bodyPr>
          <a:lstStyle/>
          <a:p>
            <a:r>
              <a:rPr lang="en-US" sz="2400" dirty="0">
                <a:latin typeface="Georgia" panose="02040502050405020303" pitchFamily="18" charset="0"/>
                <a:cs typeface="Arial" panose="020B0604020202020204" pitchFamily="34" charset="0"/>
              </a:rPr>
              <a:t>Specific laws (other than NJLAD) that protect LGBTQ+ individuals</a:t>
            </a:r>
          </a:p>
          <a:p>
            <a:r>
              <a:rPr lang="en-US" sz="2400" dirty="0">
                <a:latin typeface="Georgia" panose="02040502050405020303" pitchFamily="18" charset="0"/>
                <a:cs typeface="Arial" panose="020B0604020202020204" pitchFamily="34" charset="0"/>
              </a:rPr>
              <a:t>Court cases involving LGBTQ+ individuals</a:t>
            </a:r>
          </a:p>
          <a:p>
            <a:r>
              <a:rPr lang="en-US" sz="2400" dirty="0">
                <a:latin typeface="Georgia" panose="02040502050405020303" pitchFamily="18" charset="0"/>
                <a:cs typeface="Arial" panose="020B0604020202020204" pitchFamily="34" charset="0"/>
              </a:rPr>
              <a:t>Detailed history of discrimination and treatment</a:t>
            </a:r>
          </a:p>
          <a:p>
            <a:r>
              <a:rPr lang="en-US" sz="2400" dirty="0">
                <a:latin typeface="Georgia" panose="02040502050405020303" pitchFamily="18" charset="0"/>
                <a:cs typeface="Arial" panose="020B0604020202020204" pitchFamily="34" charset="0"/>
              </a:rPr>
              <a:t>Why Title VII has not yet been amended to protect LGBTQ+ individuals*</a:t>
            </a:r>
          </a:p>
          <a:p>
            <a:r>
              <a:rPr lang="en-US" sz="2400" dirty="0">
                <a:latin typeface="Georgia" panose="02040502050405020303" pitchFamily="18" charset="0"/>
                <a:cs typeface="Arial" panose="020B0604020202020204" pitchFamily="34" charset="0"/>
              </a:rPr>
              <a:t>What LGBTQ+ individuals can uniquely offer to the workplace, if anything that cannot be offered by heterosexual cisgender individuals</a:t>
            </a:r>
          </a:p>
          <a:p>
            <a:r>
              <a:rPr lang="en-US" sz="2400" i="1" dirty="0">
                <a:latin typeface="Georgia" panose="02040502050405020303" pitchFamily="18" charset="0"/>
                <a:cs typeface="Arial" panose="020B0604020202020204" pitchFamily="34" charset="0"/>
              </a:rPr>
              <a:t>Edit (6/23/20): </a:t>
            </a:r>
            <a:r>
              <a:rPr lang="en-US" sz="2400" dirty="0">
                <a:latin typeface="Georgia" panose="02040502050405020303" pitchFamily="18" charset="0"/>
                <a:cs typeface="Arial" panose="020B0604020202020204" pitchFamily="34" charset="0"/>
              </a:rPr>
              <a:t>That the law would change in favor of the LGBTQ+ community as I was completing this project!</a:t>
            </a:r>
          </a:p>
          <a:p>
            <a:pPr lvl="1"/>
            <a:r>
              <a:rPr lang="en-US" sz="2000" dirty="0">
                <a:latin typeface="Georgia" panose="02040502050405020303" pitchFamily="18" charset="0"/>
                <a:cs typeface="Arial" panose="020B0604020202020204" pitchFamily="34" charset="0"/>
              </a:rPr>
              <a:t>You will see asterisks throughout the presentation, reflecting statements that were true at the time this presentation had originally been completed.</a:t>
            </a:r>
          </a:p>
        </p:txBody>
      </p:sp>
      <p:sp>
        <p:nvSpPr>
          <p:cNvPr id="10" name="Rectangle 9">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 xmlns:p14="http://schemas.microsoft.com/office/powerpoint/2010/main" val="1887223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D34F8BC5-A71A-F544-A7F0-CC02670F3D14}"/>
              </a:ext>
            </a:extLst>
          </p:cNvPr>
          <p:cNvSpPr>
            <a:spLocks noGrp="1"/>
          </p:cNvSpPr>
          <p:nvPr>
            <p:ph type="title"/>
          </p:nvPr>
        </p:nvSpPr>
        <p:spPr>
          <a:xfrm>
            <a:off x="513981" y="238923"/>
            <a:ext cx="10905066" cy="1439961"/>
          </a:xfrm>
        </p:spPr>
        <p:txBody>
          <a:bodyPr>
            <a:normAutofit/>
          </a:bodyPr>
          <a:lstStyle/>
          <a:p>
            <a:r>
              <a:rPr lang="en-US" dirty="0">
                <a:solidFill>
                  <a:schemeClr val="accent2"/>
                </a:solidFill>
              </a:rPr>
              <a:t>Restroom Access for Transgender and Non-Binary people in the Workplace</a:t>
            </a:r>
          </a:p>
        </p:txBody>
      </p:sp>
      <p:sp>
        <p:nvSpPr>
          <p:cNvPr id="3" name="Content Placeholder 2">
            <a:extLst>
              <a:ext uri="{FF2B5EF4-FFF2-40B4-BE49-F238E27FC236}">
                <a16:creationId xmlns="" xmlns:a16="http://schemas.microsoft.com/office/drawing/2014/main" id="{D7B59793-F8A3-DB4F-BB68-26E332A4703E}"/>
              </a:ext>
            </a:extLst>
          </p:cNvPr>
          <p:cNvSpPr>
            <a:spLocks noGrp="1"/>
          </p:cNvSpPr>
          <p:nvPr>
            <p:ph idx="1"/>
          </p:nvPr>
        </p:nvSpPr>
        <p:spPr>
          <a:xfrm>
            <a:off x="1014060" y="1793018"/>
            <a:ext cx="9904909" cy="5499383"/>
          </a:xfrm>
        </p:spPr>
        <p:txBody>
          <a:bodyPr>
            <a:normAutofit/>
          </a:bodyPr>
          <a:lstStyle/>
          <a:p>
            <a:r>
              <a:rPr lang="en-US" sz="2200" dirty="0">
                <a:latin typeface="Georgia" panose="02040502050405020303" pitchFamily="18" charset="0"/>
              </a:rPr>
              <a:t>An employer’s approach to gender neutral restrooms can make or break their approach to workplace equality</a:t>
            </a:r>
          </a:p>
          <a:p>
            <a:pPr lvl="1"/>
            <a:r>
              <a:rPr lang="en-US" sz="1800" dirty="0">
                <a:latin typeface="Georgia" panose="02040502050405020303" pitchFamily="18" charset="0"/>
              </a:rPr>
              <a:t>Protecting transgender and non-binary employees creates inclusion and affirms their gender identity </a:t>
            </a:r>
          </a:p>
          <a:p>
            <a:r>
              <a:rPr lang="en-US" sz="2200" dirty="0">
                <a:latin typeface="Georgia" panose="02040502050405020303" pitchFamily="18" charset="0"/>
              </a:rPr>
              <a:t>If a workplace is too small to add additional restrooms, there are privacy measures which can be taken to protect LGBTQ+ workers</a:t>
            </a:r>
          </a:p>
          <a:p>
            <a:pPr lvl="1"/>
            <a:r>
              <a:rPr lang="en-US" sz="1800" dirty="0">
                <a:latin typeface="Georgia" panose="02040502050405020303" pitchFamily="18" charset="0"/>
              </a:rPr>
              <a:t>Filling the holes between the door and the stall</a:t>
            </a:r>
          </a:p>
          <a:p>
            <a:pPr lvl="1"/>
            <a:r>
              <a:rPr lang="en-US" sz="1800" dirty="0">
                <a:latin typeface="Georgia" panose="02040502050405020303" pitchFamily="18" charset="0"/>
              </a:rPr>
              <a:t>Extending the stall doors down to the floor</a:t>
            </a:r>
          </a:p>
          <a:p>
            <a:pPr lvl="1"/>
            <a:r>
              <a:rPr lang="en-US" sz="1800" dirty="0">
                <a:latin typeface="Georgia" panose="02040502050405020303" pitchFamily="18" charset="0"/>
              </a:rPr>
              <a:t>Extending barriers between urinals – making them come out further from the wall, and go up higher</a:t>
            </a:r>
          </a:p>
          <a:p>
            <a:r>
              <a:rPr lang="en-US" sz="2200" dirty="0">
                <a:latin typeface="Georgia" panose="02040502050405020303" pitchFamily="18" charset="0"/>
              </a:rPr>
              <a:t>The addition of gender-neutral bathrooms may also help attract and retain talent</a:t>
            </a:r>
          </a:p>
          <a:p>
            <a:r>
              <a:rPr lang="en-US" sz="2200" dirty="0">
                <a:latin typeface="Georgia" panose="02040502050405020303" pitchFamily="18" charset="0"/>
              </a:rPr>
              <a:t>Gender-neutral restrooms </a:t>
            </a:r>
            <a:r>
              <a:rPr lang="en-US" sz="2200" i="1" dirty="0">
                <a:latin typeface="Georgia" panose="02040502050405020303" pitchFamily="18" charset="0"/>
              </a:rPr>
              <a:t>without</a:t>
            </a:r>
            <a:r>
              <a:rPr lang="en-US" sz="2200" dirty="0">
                <a:latin typeface="Georgia" panose="02040502050405020303" pitchFamily="18" charset="0"/>
              </a:rPr>
              <a:t> any segregated restrooms can have negative consequences</a:t>
            </a:r>
          </a:p>
        </p:txBody>
      </p:sp>
      <p:sp>
        <p:nvSpPr>
          <p:cNvPr id="10" name="Rectangle 9">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 xmlns:p14="http://schemas.microsoft.com/office/powerpoint/2010/main" val="24076305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1BB867FF-FC45-48F7-8104-F89BE54909F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 xmlns:a16="http://schemas.microsoft.com/office/drawing/2014/main" id="{8BB56887-D0D5-4F0C-9E19-7247EB83C8B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 xmlns:a16="http://schemas.microsoft.com/office/drawing/2014/main" id="{9AE8E880-9AD7-B54D-B37A-6916F7B48AEC}"/>
              </a:ext>
            </a:extLst>
          </p:cNvPr>
          <p:cNvSpPr>
            <a:spLocks noGrp="1"/>
          </p:cNvSpPr>
          <p:nvPr>
            <p:ph type="title"/>
          </p:nvPr>
        </p:nvSpPr>
        <p:spPr>
          <a:xfrm>
            <a:off x="422148" y="822214"/>
            <a:ext cx="10515600" cy="1325563"/>
          </a:xfrm>
        </p:spPr>
        <p:txBody>
          <a:bodyPr>
            <a:normAutofit/>
          </a:bodyPr>
          <a:lstStyle/>
          <a:p>
            <a:r>
              <a:rPr lang="en-US" sz="6000" dirty="0">
                <a:solidFill>
                  <a:schemeClr val="accent1">
                    <a:lumMod val="60000"/>
                    <a:lumOff val="40000"/>
                  </a:schemeClr>
                </a:solidFill>
              </a:rPr>
              <a:t>Thoughts on Relation to the Topic</a:t>
            </a:r>
          </a:p>
        </p:txBody>
      </p:sp>
      <p:sp>
        <p:nvSpPr>
          <p:cNvPr id="12" name="Arc 11">
            <a:extLst>
              <a:ext uri="{FF2B5EF4-FFF2-40B4-BE49-F238E27FC236}">
                <a16:creationId xmlns="" xmlns:a16="http://schemas.microsoft.com/office/drawing/2014/main" id="{081E4A58-353D-44AE-B2FC-2A74E2E400F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Content Placeholder 2">
            <a:extLst>
              <a:ext uri="{FF2B5EF4-FFF2-40B4-BE49-F238E27FC236}">
                <a16:creationId xmlns="" xmlns:a16="http://schemas.microsoft.com/office/drawing/2014/main" id="{4011BA7E-A0D2-C241-8A26-75B7ECAC84B3}"/>
              </a:ext>
            </a:extLst>
          </p:cNvPr>
          <p:cNvSpPr>
            <a:spLocks noGrp="1"/>
          </p:cNvSpPr>
          <p:nvPr>
            <p:ph idx="1"/>
          </p:nvPr>
        </p:nvSpPr>
        <p:spPr>
          <a:xfrm>
            <a:off x="1254252" y="2101740"/>
            <a:ext cx="10934700" cy="4083434"/>
          </a:xfrm>
        </p:spPr>
        <p:txBody>
          <a:bodyPr>
            <a:normAutofit/>
          </a:bodyPr>
          <a:lstStyle/>
          <a:p>
            <a:r>
              <a:rPr lang="en-US" dirty="0">
                <a:latin typeface="Georgia" panose="02040502050405020303" pitchFamily="18" charset="0"/>
              </a:rPr>
              <a:t>It is preposterous that in 2020, it is still legal to </a:t>
            </a:r>
            <a:r>
              <a:rPr lang="en-US" i="1" dirty="0">
                <a:latin typeface="Georgia" panose="02040502050405020303" pitchFamily="18" charset="0"/>
              </a:rPr>
              <a:t>discriminate</a:t>
            </a:r>
            <a:r>
              <a:rPr lang="en-US" dirty="0">
                <a:latin typeface="Georgia" panose="02040502050405020303" pitchFamily="18" charset="0"/>
              </a:rPr>
              <a:t> in some states.*</a:t>
            </a:r>
          </a:p>
          <a:p>
            <a:r>
              <a:rPr lang="en-US" dirty="0">
                <a:latin typeface="Georgia" panose="02040502050405020303" pitchFamily="18" charset="0"/>
              </a:rPr>
              <a:t>Gender neutral restrooms are an investment that are worth the cost.</a:t>
            </a:r>
          </a:p>
          <a:p>
            <a:r>
              <a:rPr lang="en-US" dirty="0">
                <a:latin typeface="Georgia" panose="02040502050405020303" pitchFamily="18" charset="0"/>
              </a:rPr>
              <a:t>Sexual orientation and gender identity discrimination are </a:t>
            </a:r>
            <a:r>
              <a:rPr lang="en-US" i="1" dirty="0">
                <a:latin typeface="Georgia" panose="02040502050405020303" pitchFamily="18" charset="0"/>
              </a:rPr>
              <a:t>absolutely</a:t>
            </a:r>
            <a:r>
              <a:rPr lang="en-US" dirty="0">
                <a:latin typeface="Georgia" panose="02040502050405020303" pitchFamily="18" charset="0"/>
              </a:rPr>
              <a:t> sex discrimination under Title VII.</a:t>
            </a:r>
          </a:p>
          <a:p>
            <a:r>
              <a:rPr lang="en-US" dirty="0">
                <a:latin typeface="Georgia" panose="02040502050405020303" pitchFamily="18" charset="0"/>
              </a:rPr>
              <a:t>If LGBTQ+ advocates lose the current Supreme Court case, then social insurance measures as a next step will be imperative.</a:t>
            </a:r>
          </a:p>
          <a:p>
            <a:endParaRPr lang="en-US" dirty="0">
              <a:latin typeface="Georgia" panose="02040502050405020303" pitchFamily="18" charset="0"/>
            </a:endParaRPr>
          </a:p>
          <a:p>
            <a:pPr lvl="1"/>
            <a:endParaRPr lang="en-US" sz="1800" dirty="0">
              <a:latin typeface="Georgia" panose="02040502050405020303" pitchFamily="18" charset="0"/>
            </a:endParaRPr>
          </a:p>
        </p:txBody>
      </p:sp>
    </p:spTree>
    <p:extLst>
      <p:ext uri="{BB962C8B-B14F-4D97-AF65-F5344CB8AC3E}">
        <p14:creationId xmlns="" xmlns:p14="http://schemas.microsoft.com/office/powerpoint/2010/main" val="36379950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 xmlns:a16="http://schemas.microsoft.com/office/drawing/2014/main" id="{7BBD5B30-C741-4E67-AFD8-17917090ABC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 xmlns:a16="http://schemas.microsoft.com/office/drawing/2014/main" id="{0DC6554B-F8BE-D143-9273-1BC0473628DD}"/>
              </a:ext>
            </a:extLst>
          </p:cNvPr>
          <p:cNvPicPr>
            <a:picLocks noChangeAspect="1"/>
          </p:cNvPicPr>
          <p:nvPr/>
        </p:nvPicPr>
        <p:blipFill rotWithShape="1">
          <a:blip r:embed="rId3"/>
          <a:srcRect l="15203" r="5065"/>
          <a:stretch/>
        </p:blipFill>
        <p:spPr>
          <a:xfrm>
            <a:off x="7817583" y="10"/>
            <a:ext cx="4374417" cy="6857990"/>
          </a:xfrm>
          <a:custGeom>
            <a:avLst/>
            <a:gdLst/>
            <a:ahLst/>
            <a:cxnLst/>
            <a:rect l="l" t="t" r="r" b="b"/>
            <a:pathLst>
              <a:path w="4374417" h="6858000">
                <a:moveTo>
                  <a:pt x="22719" y="0"/>
                </a:moveTo>
                <a:lnTo>
                  <a:pt x="4374417" y="0"/>
                </a:lnTo>
                <a:lnTo>
                  <a:pt x="4374417" y="6858000"/>
                </a:lnTo>
                <a:lnTo>
                  <a:pt x="0" y="6858000"/>
                </a:lnTo>
                <a:lnTo>
                  <a:pt x="6670" y="6845555"/>
                </a:lnTo>
                <a:cubicBezTo>
                  <a:pt x="495881" y="5886487"/>
                  <a:pt x="785588" y="4695963"/>
                  <a:pt x="785588" y="3406233"/>
                </a:cubicBezTo>
                <a:cubicBezTo>
                  <a:pt x="785588" y="2215714"/>
                  <a:pt x="538737" y="1109724"/>
                  <a:pt x="115983" y="192283"/>
                </a:cubicBezTo>
                <a:close/>
              </a:path>
            </a:pathLst>
          </a:custGeom>
        </p:spPr>
      </p:pic>
      <p:pic>
        <p:nvPicPr>
          <p:cNvPr id="5" name="Picture 4">
            <a:extLst>
              <a:ext uri="{FF2B5EF4-FFF2-40B4-BE49-F238E27FC236}">
                <a16:creationId xmlns="" xmlns:a16="http://schemas.microsoft.com/office/drawing/2014/main" id="{0C39D3D0-4FD2-6A44-AAA2-15137F02F809}"/>
              </a:ext>
            </a:extLst>
          </p:cNvPr>
          <p:cNvPicPr>
            <a:picLocks noChangeAspect="1"/>
          </p:cNvPicPr>
          <p:nvPr/>
        </p:nvPicPr>
        <p:blipFill rotWithShape="1">
          <a:blip r:embed="rId4"/>
          <a:srcRect r="1920" b="-3"/>
          <a:stretch/>
        </p:blipFill>
        <p:spPr>
          <a:xfrm>
            <a:off x="357231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7" name="Picture 6">
            <a:extLst>
              <a:ext uri="{FF2B5EF4-FFF2-40B4-BE49-F238E27FC236}">
                <a16:creationId xmlns="" xmlns:a16="http://schemas.microsoft.com/office/drawing/2014/main" id="{C08BD3A1-8B9B-9F46-8301-48DF3BD2FD86}"/>
              </a:ext>
            </a:extLst>
          </p:cNvPr>
          <p:cNvPicPr>
            <a:picLocks noChangeAspect="1"/>
          </p:cNvPicPr>
          <p:nvPr/>
        </p:nvPicPr>
        <p:blipFill rotWithShape="1">
          <a:blip r:embed="rId5"/>
          <a:srcRect r="3709" b="1"/>
          <a:stretch/>
        </p:blipFill>
        <p:spPr>
          <a:xfrm>
            <a:off x="362535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26" name="Freeform: Shape 25">
            <a:extLst>
              <a:ext uri="{FF2B5EF4-FFF2-40B4-BE49-F238E27FC236}">
                <a16:creationId xmlns="" xmlns:a16="http://schemas.microsoft.com/office/drawing/2014/main" id="{189BBEAA-BB93-4878-8C95-3C8AADE2E0C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4397136" cy="6858000"/>
          </a:xfrm>
          <a:custGeom>
            <a:avLst/>
            <a:gdLst>
              <a:gd name="connsiteX0" fmla="*/ 0 w 4397136"/>
              <a:gd name="connsiteY0" fmla="*/ 0 h 6858000"/>
              <a:gd name="connsiteX1" fmla="*/ 3599069 w 4397136"/>
              <a:gd name="connsiteY1" fmla="*/ 0 h 6858000"/>
              <a:gd name="connsiteX2" fmla="*/ 3634072 w 4397136"/>
              <a:gd name="connsiteY2" fmla="*/ 58977 h 6858000"/>
              <a:gd name="connsiteX3" fmla="*/ 4397136 w 4397136"/>
              <a:gd name="connsiteY3" fmla="*/ 3474189 h 6858000"/>
              <a:gd name="connsiteX4" fmla="*/ 3802221 w 4397136"/>
              <a:gd name="connsiteY4" fmla="*/ 6546415 h 6858000"/>
              <a:gd name="connsiteX5" fmla="*/ 3649466 w 4397136"/>
              <a:gd name="connsiteY5" fmla="*/ 6858000 h 6858000"/>
              <a:gd name="connsiteX6" fmla="*/ 0 w 439713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7136" h="6858000">
                <a:moveTo>
                  <a:pt x="0" y="0"/>
                </a:moveTo>
                <a:lnTo>
                  <a:pt x="3599069" y="0"/>
                </a:lnTo>
                <a:lnTo>
                  <a:pt x="3634072" y="58977"/>
                </a:lnTo>
                <a:cubicBezTo>
                  <a:pt x="4105532" y="933006"/>
                  <a:pt x="4397136" y="2140466"/>
                  <a:pt x="4397136" y="3474189"/>
                </a:cubicBezTo>
                <a:cubicBezTo>
                  <a:pt x="4397136" y="4641197"/>
                  <a:pt x="4173877" y="5711534"/>
                  <a:pt x="3802221" y="6546415"/>
                </a:cubicBezTo>
                <a:lnTo>
                  <a:pt x="3649466"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Freeform: Shape 27">
            <a:extLst>
              <a:ext uri="{FF2B5EF4-FFF2-40B4-BE49-F238E27FC236}">
                <a16:creationId xmlns="" xmlns:a16="http://schemas.microsoft.com/office/drawing/2014/main" id="{D529C0C6-AAEB-4982-A9E6-BC6A8B2AEFB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4386504" cy="6858000"/>
          </a:xfrm>
          <a:custGeom>
            <a:avLst/>
            <a:gdLst>
              <a:gd name="connsiteX0" fmla="*/ 0 w 4386504"/>
              <a:gd name="connsiteY0" fmla="*/ 0 h 6858000"/>
              <a:gd name="connsiteX1" fmla="*/ 3588437 w 4386504"/>
              <a:gd name="connsiteY1" fmla="*/ 0 h 6858000"/>
              <a:gd name="connsiteX2" fmla="*/ 3623440 w 4386504"/>
              <a:gd name="connsiteY2" fmla="*/ 58977 h 6858000"/>
              <a:gd name="connsiteX3" fmla="*/ 4386504 w 4386504"/>
              <a:gd name="connsiteY3" fmla="*/ 3474189 h 6858000"/>
              <a:gd name="connsiteX4" fmla="*/ 3791589 w 4386504"/>
              <a:gd name="connsiteY4" fmla="*/ 6546415 h 6858000"/>
              <a:gd name="connsiteX5" fmla="*/ 3638834 w 4386504"/>
              <a:gd name="connsiteY5" fmla="*/ 6858000 h 6858000"/>
              <a:gd name="connsiteX6" fmla="*/ 0 w 438650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6504" h="6858000">
                <a:moveTo>
                  <a:pt x="0" y="0"/>
                </a:moveTo>
                <a:lnTo>
                  <a:pt x="3588437" y="0"/>
                </a:lnTo>
                <a:lnTo>
                  <a:pt x="3623440" y="58977"/>
                </a:lnTo>
                <a:cubicBezTo>
                  <a:pt x="4094900" y="933006"/>
                  <a:pt x="4386504" y="2140466"/>
                  <a:pt x="4386504" y="3474189"/>
                </a:cubicBezTo>
                <a:cubicBezTo>
                  <a:pt x="4386504" y="4641197"/>
                  <a:pt x="4163245" y="5711534"/>
                  <a:pt x="3791589" y="6546415"/>
                </a:cubicBezTo>
                <a:lnTo>
                  <a:pt x="363883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44952F6D-5ED4-CB45-A585-292CC3DD3712}"/>
              </a:ext>
            </a:extLst>
          </p:cNvPr>
          <p:cNvSpPr>
            <a:spLocks noGrp="1"/>
          </p:cNvSpPr>
          <p:nvPr>
            <p:ph type="title"/>
          </p:nvPr>
        </p:nvSpPr>
        <p:spPr>
          <a:xfrm>
            <a:off x="214794" y="2231136"/>
            <a:ext cx="3961626" cy="2898648"/>
          </a:xfrm>
        </p:spPr>
        <p:txBody>
          <a:bodyPr vert="horz" lIns="91440" tIns="45720" rIns="91440" bIns="45720" rtlCol="0" anchor="b">
            <a:normAutofit/>
          </a:bodyPr>
          <a:lstStyle/>
          <a:p>
            <a:pPr algn="ctr"/>
            <a:r>
              <a:rPr lang="en-US" sz="8000" kern="1200" dirty="0">
                <a:solidFill>
                  <a:schemeClr val="accent1"/>
                </a:solidFill>
              </a:rPr>
              <a:t>Addendum*</a:t>
            </a:r>
          </a:p>
        </p:txBody>
      </p:sp>
      <p:sp>
        <p:nvSpPr>
          <p:cNvPr id="30" name="Rectangle 29">
            <a:extLst>
              <a:ext uri="{FF2B5EF4-FFF2-40B4-BE49-F238E27FC236}">
                <a16:creationId xmlns="" xmlns:a16="http://schemas.microsoft.com/office/drawing/2014/main" id="{80D36F24-5EC0-4A09-9836-6580E1D4B8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 xmlns:a16="http://schemas.microsoft.com/office/drawing/2014/main" id="{7C0B334E-66E0-442A-8306-19629EC2DC5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38912" y="4544568"/>
            <a:ext cx="341496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 xmlns:a16="http://schemas.microsoft.com/office/drawing/2014/main" id="{4DD46711-B209-5D4D-9040-FE7E77830BE2}"/>
              </a:ext>
            </a:extLst>
          </p:cNvPr>
          <p:cNvSpPr txBox="1"/>
          <p:nvPr/>
        </p:nvSpPr>
        <p:spPr>
          <a:xfrm>
            <a:off x="214794" y="5019272"/>
            <a:ext cx="2396185" cy="1569660"/>
          </a:xfrm>
          <a:prstGeom prst="rect">
            <a:avLst/>
          </a:prstGeom>
          <a:noFill/>
        </p:spPr>
        <p:txBody>
          <a:bodyPr wrap="square" rtlCol="0">
            <a:spAutoFit/>
          </a:bodyPr>
          <a:lstStyle/>
          <a:p>
            <a:pPr algn="ctr"/>
            <a:r>
              <a:rPr lang="en-US" sz="1600" dirty="0">
                <a:solidFill>
                  <a:schemeClr val="accent4"/>
                </a:solidFill>
                <a:latin typeface="Modern Love" pitchFamily="82" charset="0"/>
              </a:rPr>
              <a:t>Any points denoted with an asterisk no longer apply as a result of new federal laws protecting LGBTQ+ workers</a:t>
            </a:r>
          </a:p>
        </p:txBody>
      </p:sp>
    </p:spTree>
    <p:extLst>
      <p:ext uri="{BB962C8B-B14F-4D97-AF65-F5344CB8AC3E}">
        <p14:creationId xmlns="" xmlns:p14="http://schemas.microsoft.com/office/powerpoint/2010/main" val="17007089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5856220F-AE0A-3749-9846-8A72B6EBDEE5}"/>
              </a:ext>
            </a:extLst>
          </p:cNvPr>
          <p:cNvSpPr>
            <a:spLocks noGrp="1"/>
          </p:cNvSpPr>
          <p:nvPr>
            <p:ph type="title"/>
          </p:nvPr>
        </p:nvSpPr>
        <p:spPr>
          <a:xfrm>
            <a:off x="643467" y="264582"/>
            <a:ext cx="10905066" cy="1135737"/>
          </a:xfrm>
        </p:spPr>
        <p:txBody>
          <a:bodyPr>
            <a:normAutofit/>
          </a:bodyPr>
          <a:lstStyle/>
          <a:p>
            <a:r>
              <a:rPr lang="en-US" sz="4800" dirty="0">
                <a:solidFill>
                  <a:schemeClr val="accent2"/>
                </a:solidFill>
              </a:rPr>
              <a:t>Update: June 15, 2020</a:t>
            </a:r>
          </a:p>
        </p:txBody>
      </p:sp>
      <p:sp>
        <p:nvSpPr>
          <p:cNvPr id="3" name="Content Placeholder 2">
            <a:extLst>
              <a:ext uri="{FF2B5EF4-FFF2-40B4-BE49-F238E27FC236}">
                <a16:creationId xmlns="" xmlns:a16="http://schemas.microsoft.com/office/drawing/2014/main" id="{B17371BB-340E-B44A-860A-2EAE40ABB15D}"/>
              </a:ext>
            </a:extLst>
          </p:cNvPr>
          <p:cNvSpPr>
            <a:spLocks noGrp="1"/>
          </p:cNvSpPr>
          <p:nvPr>
            <p:ph idx="1"/>
          </p:nvPr>
        </p:nvSpPr>
        <p:spPr>
          <a:xfrm>
            <a:off x="1157288" y="1271728"/>
            <a:ext cx="9761680" cy="5722262"/>
          </a:xfrm>
        </p:spPr>
        <p:txBody>
          <a:bodyPr>
            <a:normAutofit lnSpcReduction="10000"/>
          </a:bodyPr>
          <a:lstStyle/>
          <a:p>
            <a:r>
              <a:rPr lang="en-US" sz="2000" dirty="0">
                <a:latin typeface="Georgia" panose="02040502050405020303" pitchFamily="18" charset="0"/>
              </a:rPr>
              <a:t>Since I have completed this presentation, the Supreme Court has ruled 6-3 that workplace discrimination against the LGBTQ+ community is illegal at the Federal level under Title VII.</a:t>
            </a:r>
          </a:p>
          <a:p>
            <a:r>
              <a:rPr lang="en-US" sz="2000" dirty="0">
                <a:latin typeface="Georgia" panose="02040502050405020303" pitchFamily="18" charset="0"/>
              </a:rPr>
              <a:t>While the law is now on their side, many of the aforementioned struggles of the LGBTQ+ community will persist for some time.</a:t>
            </a:r>
          </a:p>
          <a:p>
            <a:pPr lvl="1"/>
            <a:r>
              <a:rPr lang="en-US" sz="2000" dirty="0">
                <a:latin typeface="Georgia" panose="02040502050405020303" pitchFamily="18" charset="0"/>
              </a:rPr>
              <a:t>It is hard to undo institutional, systemic inequality, and I believe for some time the LGBTQ+ community will still fall victim to it.</a:t>
            </a:r>
          </a:p>
          <a:p>
            <a:pPr lvl="1"/>
            <a:r>
              <a:rPr lang="en-US" sz="2000" dirty="0">
                <a:latin typeface="Georgia" panose="02040502050405020303" pitchFamily="18" charset="0"/>
              </a:rPr>
              <a:t>The law has been changed, but prejudice unfortunately will persist. </a:t>
            </a:r>
          </a:p>
          <a:p>
            <a:pPr lvl="1"/>
            <a:r>
              <a:rPr lang="en-US" sz="2000" dirty="0">
                <a:latin typeface="Georgia" panose="02040502050405020303" pitchFamily="18" charset="0"/>
              </a:rPr>
              <a:t>Outlawing overt discrimination cannot prevent subtle discrimination, but it will show future generations that LGBTQ+ people are </a:t>
            </a:r>
            <a:r>
              <a:rPr lang="en-US" sz="2000" i="1" dirty="0">
                <a:latin typeface="Georgia" panose="02040502050405020303" pitchFamily="18" charset="0"/>
              </a:rPr>
              <a:t>people</a:t>
            </a:r>
            <a:r>
              <a:rPr lang="en-US" sz="2000" dirty="0">
                <a:latin typeface="Georgia" panose="02040502050405020303" pitchFamily="18" charset="0"/>
              </a:rPr>
              <a:t> with equal rights.</a:t>
            </a:r>
          </a:p>
          <a:p>
            <a:pPr lvl="1"/>
            <a:r>
              <a:rPr lang="en-US" sz="2000" dirty="0">
                <a:latin typeface="Georgia" panose="02040502050405020303" pitchFamily="18" charset="0"/>
              </a:rPr>
              <a:t>Certainly, we will see improvements going forward, but all consequences of the historic lack of legal protections in over half of the United States will still persist for some time</a:t>
            </a:r>
          </a:p>
          <a:p>
            <a:r>
              <a:rPr lang="en-US" sz="2000" dirty="0">
                <a:latin typeface="Georgia" panose="02040502050405020303" pitchFamily="18" charset="0"/>
              </a:rPr>
              <a:t>Justice </a:t>
            </a:r>
            <a:r>
              <a:rPr lang="en-US" sz="2000" dirty="0" err="1">
                <a:latin typeface="Georgia" panose="02040502050405020303" pitchFamily="18" charset="0"/>
              </a:rPr>
              <a:t>Gorusch</a:t>
            </a:r>
            <a:r>
              <a:rPr lang="en-US" sz="2000" dirty="0">
                <a:latin typeface="Georgia" panose="02040502050405020303" pitchFamily="18" charset="0"/>
              </a:rPr>
              <a:t> determined that “sex plays a necessary and undisguisable role in [employment discrimination], exactly what Title VII forbids” (Cole &amp; de Vogue 2020).</a:t>
            </a:r>
          </a:p>
          <a:p>
            <a:r>
              <a:rPr lang="en-US" sz="2000" dirty="0">
                <a:latin typeface="Georgia" panose="02040502050405020303" pitchFamily="18" charset="0"/>
              </a:rPr>
              <a:t>The ruling represents a much-needed victory for the LGBTQ+ community, which in my opinion would have come much sooner under a different administration.</a:t>
            </a:r>
          </a:p>
          <a:p>
            <a:pPr lvl="1"/>
            <a:r>
              <a:rPr lang="en-US" sz="1600" dirty="0">
                <a:latin typeface="Georgia" panose="02040502050405020303" pitchFamily="18" charset="0"/>
              </a:rPr>
              <a:t>It shows that no person has the right to discriminate or oppress any other human person.</a:t>
            </a:r>
          </a:p>
        </p:txBody>
      </p:sp>
      <p:sp>
        <p:nvSpPr>
          <p:cNvPr id="10" name="Rectangle 9">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 xmlns:p14="http://schemas.microsoft.com/office/powerpoint/2010/main" val="15487305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 xmlns:a16="http://schemas.microsoft.com/office/drawing/2014/main" id="{D278ADA9-6383-4BDD-80D2-8899A402687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484B7147-B0F6-40ED-B5A2-FF72BC8198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 xmlns:a16="http://schemas.microsoft.com/office/drawing/2014/main" id="{B36D2DE0-0628-4A9A-A59D-7BA8B5EB302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 xmlns:a16="http://schemas.microsoft.com/office/drawing/2014/main" id="{48E405C9-94BE-41DA-928C-DEC9A8550E9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 xmlns:a16="http://schemas.microsoft.com/office/drawing/2014/main" id="{E43FE404-0731-F643-8476-2803DC5D07BE}"/>
              </a:ext>
            </a:extLst>
          </p:cNvPr>
          <p:cNvSpPr>
            <a:spLocks noGrp="1"/>
          </p:cNvSpPr>
          <p:nvPr>
            <p:ph type="title"/>
          </p:nvPr>
        </p:nvSpPr>
        <p:spPr>
          <a:xfrm>
            <a:off x="3315031" y="1380754"/>
            <a:ext cx="5561938" cy="2513516"/>
          </a:xfrm>
        </p:spPr>
        <p:txBody>
          <a:bodyPr vert="horz" lIns="91440" tIns="45720" rIns="91440" bIns="45720" rtlCol="0" anchor="b">
            <a:normAutofit fontScale="90000"/>
          </a:bodyPr>
          <a:lstStyle/>
          <a:p>
            <a:pPr algn="ctr"/>
            <a:r>
              <a:rPr lang="en-US" sz="8800" kern="1200" dirty="0">
                <a:solidFill>
                  <a:schemeClr val="accent1">
                    <a:lumMod val="60000"/>
                    <a:lumOff val="40000"/>
                  </a:schemeClr>
                </a:solidFill>
              </a:rPr>
              <a:t>Bibliography</a:t>
            </a:r>
          </a:p>
        </p:txBody>
      </p:sp>
      <p:sp>
        <p:nvSpPr>
          <p:cNvPr id="15" name="Arc 14">
            <a:extLst>
              <a:ext uri="{FF2B5EF4-FFF2-40B4-BE49-F238E27FC236}">
                <a16:creationId xmlns="" xmlns:a16="http://schemas.microsoft.com/office/drawing/2014/main" id="{D2091A72-D5BB-42AC-8FD3-F7747D90861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Oval 16">
            <a:extLst>
              <a:ext uri="{FF2B5EF4-FFF2-40B4-BE49-F238E27FC236}">
                <a16:creationId xmlns="" xmlns:a16="http://schemas.microsoft.com/office/drawing/2014/main" id="{6ED12BFC-A737-46AF-8411-481112D54B0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13626221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6D8245D6-6548-E04A-B4C3-BC435F9491FB}"/>
              </a:ext>
            </a:extLst>
          </p:cNvPr>
          <p:cNvSpPr>
            <a:spLocks noGrp="1"/>
          </p:cNvSpPr>
          <p:nvPr>
            <p:ph type="title"/>
          </p:nvPr>
        </p:nvSpPr>
        <p:spPr>
          <a:xfrm>
            <a:off x="5466435" y="4932603"/>
            <a:ext cx="10905066" cy="1135737"/>
          </a:xfrm>
        </p:spPr>
        <p:txBody>
          <a:bodyPr>
            <a:noAutofit/>
          </a:bodyPr>
          <a:lstStyle/>
          <a:p>
            <a:pPr algn="ctr"/>
            <a:r>
              <a:rPr lang="en-US" sz="2800" dirty="0">
                <a:solidFill>
                  <a:schemeClr val="accent2"/>
                </a:solidFill>
              </a:rPr>
              <a:t>Resources </a:t>
            </a:r>
            <a:br>
              <a:rPr lang="en-US" sz="2800" dirty="0">
                <a:solidFill>
                  <a:schemeClr val="accent2"/>
                </a:solidFill>
              </a:rPr>
            </a:br>
            <a:r>
              <a:rPr lang="en-US" sz="2800" dirty="0">
                <a:solidFill>
                  <a:schemeClr val="accent2"/>
                </a:solidFill>
              </a:rPr>
              <a:t>Used to </a:t>
            </a:r>
            <a:br>
              <a:rPr lang="en-US" sz="2800" dirty="0">
                <a:solidFill>
                  <a:schemeClr val="accent2"/>
                </a:solidFill>
              </a:rPr>
            </a:br>
            <a:r>
              <a:rPr lang="en-US" sz="2800" dirty="0">
                <a:solidFill>
                  <a:schemeClr val="accent2"/>
                </a:solidFill>
              </a:rPr>
              <a:t>Develop the </a:t>
            </a:r>
            <a:br>
              <a:rPr lang="en-US" sz="2800" dirty="0">
                <a:solidFill>
                  <a:schemeClr val="accent2"/>
                </a:solidFill>
              </a:rPr>
            </a:br>
            <a:r>
              <a:rPr lang="en-US" sz="2800" dirty="0">
                <a:solidFill>
                  <a:schemeClr val="accent2"/>
                </a:solidFill>
              </a:rPr>
              <a:t>Presentation</a:t>
            </a:r>
          </a:p>
        </p:txBody>
      </p:sp>
      <p:sp>
        <p:nvSpPr>
          <p:cNvPr id="3" name="Content Placeholder 2">
            <a:extLst>
              <a:ext uri="{FF2B5EF4-FFF2-40B4-BE49-F238E27FC236}">
                <a16:creationId xmlns="" xmlns:a16="http://schemas.microsoft.com/office/drawing/2014/main" id="{64E34118-4B83-464E-BE42-B5968581D750}"/>
              </a:ext>
            </a:extLst>
          </p:cNvPr>
          <p:cNvSpPr>
            <a:spLocks noGrp="1"/>
          </p:cNvSpPr>
          <p:nvPr>
            <p:ph idx="1"/>
          </p:nvPr>
        </p:nvSpPr>
        <p:spPr>
          <a:xfrm>
            <a:off x="943080" y="53784"/>
            <a:ext cx="9975888" cy="4219476"/>
          </a:xfrm>
        </p:spPr>
        <p:txBody>
          <a:bodyPr>
            <a:noAutofit/>
          </a:bodyPr>
          <a:lstStyle/>
          <a:p>
            <a:pPr marL="0" indent="0">
              <a:lnSpc>
                <a:spcPct val="100000"/>
              </a:lnSpc>
              <a:buNone/>
            </a:pPr>
            <a:r>
              <a:rPr lang="en-US" sz="900" dirty="0">
                <a:latin typeface="Georgia" panose="02040502050405020303" pitchFamily="18" charset="0"/>
              </a:rPr>
              <a:t>Websites explored for general content: https://</a:t>
            </a:r>
            <a:r>
              <a:rPr lang="en-US" sz="900" dirty="0" err="1">
                <a:latin typeface="Georgia" panose="02040502050405020303" pitchFamily="18" charset="0"/>
              </a:rPr>
              <a:t>www.prideatwork.org</a:t>
            </a:r>
            <a:r>
              <a:rPr lang="en-US" sz="900" dirty="0">
                <a:latin typeface="Georgia" panose="02040502050405020303" pitchFamily="18" charset="0"/>
              </a:rPr>
              <a:t>/issues/ ; https://</a:t>
            </a:r>
            <a:r>
              <a:rPr lang="en-US" sz="900" dirty="0" err="1">
                <a:latin typeface="Georgia" panose="02040502050405020303" pitchFamily="18" charset="0"/>
              </a:rPr>
              <a:t>outandequal.org</a:t>
            </a:r>
            <a:r>
              <a:rPr lang="en-US" sz="900" dirty="0">
                <a:latin typeface="Georgia" panose="02040502050405020303" pitchFamily="18" charset="0"/>
              </a:rPr>
              <a:t>/ ; https://</a:t>
            </a:r>
            <a:r>
              <a:rPr lang="en-US" sz="900" dirty="0" err="1">
                <a:latin typeface="Georgia" panose="02040502050405020303" pitchFamily="18" charset="0"/>
              </a:rPr>
              <a:t>www.transgendertraininginstitute.com</a:t>
            </a:r>
            <a:r>
              <a:rPr lang="en-US" sz="900" dirty="0">
                <a:latin typeface="Georgia" panose="02040502050405020303" pitchFamily="18" charset="0"/>
              </a:rPr>
              <a:t>/</a:t>
            </a:r>
          </a:p>
          <a:p>
            <a:pPr marL="0" indent="0">
              <a:lnSpc>
                <a:spcPct val="100000"/>
              </a:lnSpc>
              <a:buNone/>
            </a:pPr>
            <a:r>
              <a:rPr lang="en-US" sz="900" dirty="0">
                <a:latin typeface="Georgia" panose="02040502050405020303" pitchFamily="18" charset="0"/>
              </a:rPr>
              <a:t>(2015). What You Should Know: The EEOC and the Enforcement Protections for LGBT Workers. </a:t>
            </a:r>
            <a:r>
              <a:rPr lang="en-US" sz="900" i="1" dirty="0">
                <a:latin typeface="Georgia" panose="02040502050405020303" pitchFamily="18" charset="0"/>
              </a:rPr>
              <a:t>U.S. Equal Employment Opportunity Commission</a:t>
            </a:r>
            <a:r>
              <a:rPr lang="en-US" sz="900" dirty="0">
                <a:latin typeface="Georgia" panose="02040502050405020303" pitchFamily="18" charset="0"/>
              </a:rPr>
              <a:t>. Retrieved from: https://</a:t>
            </a:r>
            <a:r>
              <a:rPr lang="en-US" sz="900" dirty="0" err="1">
                <a:latin typeface="Georgia" panose="02040502050405020303" pitchFamily="18" charset="0"/>
              </a:rPr>
              <a:t>www.eeoc.gov</a:t>
            </a:r>
            <a:r>
              <a:rPr lang="en-US" sz="900" dirty="0">
                <a:latin typeface="Georgia" panose="02040502050405020303" pitchFamily="18" charset="0"/>
              </a:rPr>
              <a:t>/laws/guidance/what-you-should-know-eeoc-and-enforcement-protections-lgbt-workers</a:t>
            </a:r>
            <a:endParaRPr lang="en-US" sz="900" i="1" dirty="0">
              <a:latin typeface="Georgia" panose="02040502050405020303" pitchFamily="18" charset="0"/>
            </a:endParaRPr>
          </a:p>
          <a:p>
            <a:pPr marL="0" indent="0">
              <a:lnSpc>
                <a:spcPct val="100000"/>
              </a:lnSpc>
              <a:buNone/>
            </a:pPr>
            <a:r>
              <a:rPr lang="en-US" sz="900" dirty="0">
                <a:latin typeface="Georgia" panose="02040502050405020303" pitchFamily="18" charset="0"/>
              </a:rPr>
              <a:t>(2020). Bathroom Access is a Workplace Health and Safety Issue for LGBTQ People Too. </a:t>
            </a:r>
            <a:r>
              <a:rPr lang="en-US" sz="900" i="1" dirty="0">
                <a:latin typeface="Georgia" panose="02040502050405020303" pitchFamily="18" charset="0"/>
              </a:rPr>
              <a:t>Pride at Work</a:t>
            </a:r>
            <a:r>
              <a:rPr lang="en-US" sz="900" dirty="0">
                <a:latin typeface="Georgia" panose="02040502050405020303" pitchFamily="18" charset="0"/>
              </a:rPr>
              <a:t>. Retrieved from: https://</a:t>
            </a:r>
            <a:r>
              <a:rPr lang="en-US" sz="900" dirty="0" err="1">
                <a:latin typeface="Georgia" panose="02040502050405020303" pitchFamily="18" charset="0"/>
              </a:rPr>
              <a:t>www.prideatwork.org</a:t>
            </a:r>
            <a:r>
              <a:rPr lang="en-US" sz="900" dirty="0">
                <a:latin typeface="Georgia" panose="02040502050405020303" pitchFamily="18" charset="0"/>
              </a:rPr>
              <a:t>/issues/bathroom-access-is-a-workplace-health-and-safety-issue-for-lgbtq-people-too/</a:t>
            </a:r>
          </a:p>
          <a:p>
            <a:pPr marL="0" indent="0">
              <a:lnSpc>
                <a:spcPct val="100000"/>
              </a:lnSpc>
              <a:buNone/>
            </a:pPr>
            <a:r>
              <a:rPr lang="en-US" sz="900" dirty="0">
                <a:latin typeface="Georgia" panose="02040502050405020303" pitchFamily="18" charset="0"/>
              </a:rPr>
              <a:t>(2020). Know Your Rights: Employment (Federal). </a:t>
            </a:r>
            <a:r>
              <a:rPr lang="en-US" sz="900" i="1" dirty="0">
                <a:latin typeface="Georgia" panose="02040502050405020303" pitchFamily="18" charset="0"/>
              </a:rPr>
              <a:t>National Center for Transgender Equality. </a:t>
            </a:r>
            <a:r>
              <a:rPr lang="en-US" sz="900" dirty="0">
                <a:latin typeface="Georgia" panose="02040502050405020303" pitchFamily="18" charset="0"/>
              </a:rPr>
              <a:t>Retrieved from: https://</a:t>
            </a:r>
            <a:r>
              <a:rPr lang="en-US" sz="900" dirty="0" err="1">
                <a:latin typeface="Georgia" panose="02040502050405020303" pitchFamily="18" charset="0"/>
              </a:rPr>
              <a:t>transequality.org</a:t>
            </a:r>
            <a:r>
              <a:rPr lang="en-US" sz="900" dirty="0">
                <a:latin typeface="Georgia" panose="02040502050405020303" pitchFamily="18" charset="0"/>
              </a:rPr>
              <a:t>/know-your-rights/employment-federal</a:t>
            </a:r>
          </a:p>
          <a:p>
            <a:pPr marL="0" indent="0">
              <a:lnSpc>
                <a:spcPct val="100000"/>
              </a:lnSpc>
              <a:buNone/>
            </a:pPr>
            <a:r>
              <a:rPr lang="en-US" sz="900" dirty="0">
                <a:latin typeface="Georgia" panose="02040502050405020303" pitchFamily="18" charset="0"/>
              </a:rPr>
              <a:t>(2020). Restroom Access for Transgender Employees. </a:t>
            </a:r>
            <a:r>
              <a:rPr lang="en-US" sz="900" i="1" dirty="0">
                <a:latin typeface="Georgia" panose="02040502050405020303" pitchFamily="18" charset="0"/>
              </a:rPr>
              <a:t>Human Rights Campaign</a:t>
            </a:r>
            <a:r>
              <a:rPr lang="en-US" sz="900" dirty="0">
                <a:latin typeface="Georgia" panose="02040502050405020303" pitchFamily="18" charset="0"/>
              </a:rPr>
              <a:t>. Retrieved from: https://</a:t>
            </a:r>
            <a:r>
              <a:rPr lang="en-US" sz="900" dirty="0" err="1">
                <a:latin typeface="Georgia" panose="02040502050405020303" pitchFamily="18" charset="0"/>
              </a:rPr>
              <a:t>www.hrc.org</a:t>
            </a:r>
            <a:r>
              <a:rPr lang="en-US" sz="900" dirty="0">
                <a:latin typeface="Georgia" panose="02040502050405020303" pitchFamily="18" charset="0"/>
              </a:rPr>
              <a:t>/resources/restroom-access-for-transgender-employees</a:t>
            </a:r>
          </a:p>
          <a:p>
            <a:pPr marL="0" indent="0">
              <a:lnSpc>
                <a:spcPct val="100000"/>
              </a:lnSpc>
              <a:buNone/>
            </a:pPr>
            <a:r>
              <a:rPr lang="en-US" sz="900" dirty="0">
                <a:latin typeface="Georgia" panose="02040502050405020303" pitchFamily="18" charset="0"/>
              </a:rPr>
              <a:t>(2020). R.G. &amp; G.R. Harris Funeral Homes Inc. v. Equal Employment Opportunity Commission. </a:t>
            </a:r>
            <a:r>
              <a:rPr lang="en-US" sz="900" i="1" dirty="0" err="1">
                <a:latin typeface="Georgia" panose="02040502050405020303" pitchFamily="18" charset="0"/>
              </a:rPr>
              <a:t>SCOTUSblog</a:t>
            </a:r>
            <a:r>
              <a:rPr lang="en-US" sz="900" dirty="0">
                <a:latin typeface="Georgia" panose="02040502050405020303" pitchFamily="18" charset="0"/>
              </a:rPr>
              <a:t>.</a:t>
            </a:r>
          </a:p>
          <a:p>
            <a:pPr marL="0" indent="0">
              <a:lnSpc>
                <a:spcPct val="100000"/>
              </a:lnSpc>
              <a:buNone/>
            </a:pPr>
            <a:r>
              <a:rPr lang="en-US" sz="900" dirty="0">
                <a:latin typeface="Georgia" panose="02040502050405020303" pitchFamily="18" charset="0"/>
              </a:rPr>
              <a:t>(2020). Quick Take: Lesbian, Gay, Bisexual, and Transgender Workplace Issues. </a:t>
            </a:r>
            <a:r>
              <a:rPr lang="en-US" sz="900" i="1" dirty="0">
                <a:latin typeface="Georgia" panose="02040502050405020303" pitchFamily="18" charset="0"/>
              </a:rPr>
              <a:t>Catalyst</a:t>
            </a:r>
            <a:r>
              <a:rPr lang="en-US" sz="900" dirty="0">
                <a:latin typeface="Georgia" panose="02040502050405020303" pitchFamily="18" charset="0"/>
              </a:rPr>
              <a:t>.</a:t>
            </a:r>
          </a:p>
          <a:p>
            <a:pPr marL="0" indent="0">
              <a:lnSpc>
                <a:spcPct val="100000"/>
              </a:lnSpc>
              <a:buNone/>
            </a:pPr>
            <a:r>
              <a:rPr lang="en-US" sz="900" dirty="0">
                <a:latin typeface="Georgia" panose="02040502050405020303" pitchFamily="18" charset="0"/>
              </a:rPr>
              <a:t>(2020). Workplace Discrimination</a:t>
            </a:r>
            <a:r>
              <a:rPr lang="en-US" sz="900" i="1" dirty="0">
                <a:latin typeface="Georgia" panose="02040502050405020303" pitchFamily="18" charset="0"/>
              </a:rPr>
              <a:t>. Pride at Work</a:t>
            </a:r>
            <a:r>
              <a:rPr lang="en-US" sz="900" dirty="0">
                <a:latin typeface="Georgia" panose="02040502050405020303" pitchFamily="18" charset="0"/>
              </a:rPr>
              <a:t>. Retrieved from: https://</a:t>
            </a:r>
            <a:r>
              <a:rPr lang="en-US" sz="900" dirty="0" err="1">
                <a:latin typeface="Georgia" panose="02040502050405020303" pitchFamily="18" charset="0"/>
              </a:rPr>
              <a:t>www.prideatwork.org</a:t>
            </a:r>
            <a:r>
              <a:rPr lang="en-US" sz="900" dirty="0">
                <a:latin typeface="Georgia" panose="02040502050405020303" pitchFamily="18" charset="0"/>
              </a:rPr>
              <a:t>/issues/workplace-discrimination/</a:t>
            </a:r>
          </a:p>
          <a:p>
            <a:pPr marL="0" indent="0">
              <a:lnSpc>
                <a:spcPct val="100000"/>
              </a:lnSpc>
              <a:buNone/>
            </a:pPr>
            <a:r>
              <a:rPr lang="en-US" sz="900" dirty="0">
                <a:latin typeface="Georgia" panose="02040502050405020303" pitchFamily="18" charset="0"/>
              </a:rPr>
              <a:t>Adele, A. &amp; Phillis, M. (2020) LGBTQ Issues in the Workplace: What Does a Trump Administration Mean for Employers? </a:t>
            </a:r>
            <a:r>
              <a:rPr lang="en-US" sz="900" i="1" dirty="0">
                <a:latin typeface="Georgia" panose="02040502050405020303" pitchFamily="18" charset="0"/>
              </a:rPr>
              <a:t>Out and Equal Workplace Advocates</a:t>
            </a:r>
            <a:r>
              <a:rPr lang="en-US" sz="900" dirty="0">
                <a:latin typeface="Georgia" panose="02040502050405020303" pitchFamily="18" charset="0"/>
              </a:rPr>
              <a:t>.</a:t>
            </a:r>
          </a:p>
          <a:p>
            <a:pPr marL="0" indent="0">
              <a:lnSpc>
                <a:spcPct val="100000"/>
              </a:lnSpc>
              <a:buNone/>
            </a:pPr>
            <a:r>
              <a:rPr lang="en-US" sz="900" dirty="0">
                <a:latin typeface="Georgia" panose="02040502050405020303" pitchFamily="18" charset="0"/>
              </a:rPr>
              <a:t>Cole, D. &amp; de Vogue, A. (2020). Supreme Court says federal law protects LGBTQ workers from discrimination. </a:t>
            </a:r>
            <a:r>
              <a:rPr lang="en-US" sz="900" i="1" dirty="0">
                <a:latin typeface="Georgia" panose="02040502050405020303" pitchFamily="18" charset="0"/>
              </a:rPr>
              <a:t>CNN Politics</a:t>
            </a:r>
            <a:r>
              <a:rPr lang="en-US" sz="900" dirty="0">
                <a:latin typeface="Georgia" panose="02040502050405020303" pitchFamily="18" charset="0"/>
              </a:rPr>
              <a:t>.</a:t>
            </a:r>
          </a:p>
          <a:p>
            <a:pPr marL="0" indent="0">
              <a:lnSpc>
                <a:spcPct val="100000"/>
              </a:lnSpc>
              <a:buNone/>
            </a:pPr>
            <a:r>
              <a:rPr lang="en-US" sz="900" dirty="0">
                <a:latin typeface="Georgia" panose="02040502050405020303" pitchFamily="18" charset="0"/>
              </a:rPr>
              <a:t>Collins, M. (2011). LGBTQ Organizations You Need to Know. </a:t>
            </a:r>
            <a:r>
              <a:rPr lang="en-US" sz="900" i="1" dirty="0">
                <a:latin typeface="Georgia" panose="02040502050405020303" pitchFamily="18" charset="0"/>
              </a:rPr>
              <a:t>Diversity Best Practices</a:t>
            </a:r>
            <a:r>
              <a:rPr lang="en-US" sz="900" dirty="0">
                <a:latin typeface="Georgia" panose="02040502050405020303" pitchFamily="18" charset="0"/>
              </a:rPr>
              <a:t>.</a:t>
            </a:r>
          </a:p>
          <a:p>
            <a:pPr marL="0" indent="0">
              <a:lnSpc>
                <a:spcPct val="100000"/>
              </a:lnSpc>
              <a:buNone/>
            </a:pPr>
            <a:r>
              <a:rPr lang="en-US" sz="900" dirty="0" err="1">
                <a:latin typeface="Georgia" panose="02040502050405020303" pitchFamily="18" charset="0"/>
              </a:rPr>
              <a:t>Gessen</a:t>
            </a:r>
            <a:r>
              <a:rPr lang="en-US" sz="900" dirty="0">
                <a:latin typeface="Georgia" panose="02040502050405020303" pitchFamily="18" charset="0"/>
              </a:rPr>
              <a:t>, M. (2020). Remembering Aimee Stephens, Who Lost and Found Her Purpose. </a:t>
            </a:r>
            <a:r>
              <a:rPr lang="en-US" sz="900" i="1" dirty="0">
                <a:latin typeface="Georgia" panose="02040502050405020303" pitchFamily="18" charset="0"/>
              </a:rPr>
              <a:t>The New Yorker</a:t>
            </a:r>
            <a:r>
              <a:rPr lang="en-US" sz="900" dirty="0">
                <a:latin typeface="Georgia" panose="02040502050405020303" pitchFamily="18" charset="0"/>
              </a:rPr>
              <a:t>.</a:t>
            </a:r>
          </a:p>
          <a:p>
            <a:pPr marL="0" indent="0">
              <a:lnSpc>
                <a:spcPct val="100000"/>
              </a:lnSpc>
              <a:buNone/>
            </a:pPr>
            <a:r>
              <a:rPr lang="en-US" sz="900" dirty="0">
                <a:latin typeface="Georgia" panose="02040502050405020303" pitchFamily="18" charset="0"/>
              </a:rPr>
              <a:t>Hartke, A. (2018). 6 Common Ways Christians Stereotype Transgender People. </a:t>
            </a:r>
            <a:r>
              <a:rPr lang="en-US" sz="900" i="1" dirty="0">
                <a:latin typeface="Georgia" panose="02040502050405020303" pitchFamily="18" charset="0"/>
              </a:rPr>
              <a:t>Sojourners</a:t>
            </a:r>
            <a:r>
              <a:rPr lang="en-US" sz="900" dirty="0">
                <a:latin typeface="Georgia" panose="02040502050405020303" pitchFamily="18" charset="0"/>
              </a:rPr>
              <a:t>.</a:t>
            </a:r>
          </a:p>
          <a:p>
            <a:pPr marL="0" indent="0">
              <a:lnSpc>
                <a:spcPct val="100000"/>
              </a:lnSpc>
              <a:buNone/>
            </a:pPr>
            <a:r>
              <a:rPr lang="en-US" sz="900" dirty="0">
                <a:latin typeface="Georgia" panose="02040502050405020303" pitchFamily="18" charset="0"/>
              </a:rPr>
              <a:t>Ketcham, E. (2019). Eleven Stereotypes People Should Stop Believing About the LGBTQ Community. </a:t>
            </a:r>
            <a:r>
              <a:rPr lang="en-US" sz="900" i="1" dirty="0">
                <a:latin typeface="Georgia" panose="02040502050405020303" pitchFamily="18" charset="0"/>
              </a:rPr>
              <a:t>United Way of Alamance County, Community Council</a:t>
            </a:r>
            <a:r>
              <a:rPr lang="en-US" sz="900" dirty="0">
                <a:latin typeface="Georgia" panose="02040502050405020303" pitchFamily="18" charset="0"/>
              </a:rPr>
              <a:t>.</a:t>
            </a:r>
          </a:p>
          <a:p>
            <a:pPr marL="0" indent="0">
              <a:lnSpc>
                <a:spcPct val="100000"/>
              </a:lnSpc>
              <a:buNone/>
            </a:pPr>
            <a:r>
              <a:rPr lang="en-US" sz="900" dirty="0">
                <a:latin typeface="Georgia" panose="02040502050405020303" pitchFamily="18" charset="0"/>
              </a:rPr>
              <a:t>Lawford-Smith, H. (2019). Should companies install gender neutral bathrooms? </a:t>
            </a:r>
            <a:r>
              <a:rPr lang="en-US" sz="900" i="1" dirty="0">
                <a:latin typeface="Georgia" panose="02040502050405020303" pitchFamily="18" charset="0"/>
              </a:rPr>
              <a:t>A Medium Corporation</a:t>
            </a:r>
            <a:r>
              <a:rPr lang="en-US" sz="900" dirty="0">
                <a:latin typeface="Georgia" panose="02040502050405020303" pitchFamily="18" charset="0"/>
              </a:rPr>
              <a:t>.</a:t>
            </a:r>
          </a:p>
          <a:p>
            <a:pPr marL="0" indent="0">
              <a:lnSpc>
                <a:spcPct val="100000"/>
              </a:lnSpc>
              <a:buNone/>
            </a:pPr>
            <a:r>
              <a:rPr lang="en-US" sz="900" dirty="0">
                <a:latin typeface="Georgia" panose="02040502050405020303" pitchFamily="18" charset="0"/>
              </a:rPr>
              <a:t>Lopez, G. (2018). Transgender people: 10 common myths. </a:t>
            </a:r>
            <a:r>
              <a:rPr lang="en-US" sz="900" i="1" dirty="0">
                <a:latin typeface="Georgia" panose="02040502050405020303" pitchFamily="18" charset="0"/>
              </a:rPr>
              <a:t>Vox</a:t>
            </a:r>
            <a:r>
              <a:rPr lang="en-US" sz="900" dirty="0">
                <a:latin typeface="Georgia" panose="02040502050405020303" pitchFamily="18" charset="0"/>
              </a:rPr>
              <a:t>.</a:t>
            </a:r>
          </a:p>
          <a:p>
            <a:pPr marL="0" indent="0">
              <a:lnSpc>
                <a:spcPct val="100000"/>
              </a:lnSpc>
              <a:buNone/>
            </a:pPr>
            <a:r>
              <a:rPr lang="en-US" sz="900" dirty="0">
                <a:latin typeface="Georgia" panose="02040502050405020303" pitchFamily="18" charset="0"/>
              </a:rPr>
              <a:t>Moreau, J. (2019). ‘Laughed out of interviews’: Trans workers discuss job discrimination. </a:t>
            </a:r>
            <a:r>
              <a:rPr lang="en-US" sz="900" i="1" dirty="0">
                <a:latin typeface="Georgia" panose="02040502050405020303" pitchFamily="18" charset="0"/>
              </a:rPr>
              <a:t>NBC News</a:t>
            </a:r>
            <a:r>
              <a:rPr lang="en-US" sz="900" dirty="0">
                <a:latin typeface="Georgia" panose="02040502050405020303" pitchFamily="18" charset="0"/>
              </a:rPr>
              <a:t>.</a:t>
            </a:r>
          </a:p>
          <a:p>
            <a:pPr marL="0" indent="0">
              <a:lnSpc>
                <a:spcPct val="100000"/>
              </a:lnSpc>
              <a:buNone/>
            </a:pPr>
            <a:r>
              <a:rPr lang="en-US" sz="900" dirty="0">
                <a:latin typeface="Georgia" panose="02040502050405020303" pitchFamily="18" charset="0"/>
              </a:rPr>
              <a:t>Murray, V. (2018). Transgender Americans still face workplace discrimination despite some progress and support of companies like Apple. </a:t>
            </a:r>
            <a:r>
              <a:rPr lang="en-US" sz="900" i="1" dirty="0">
                <a:latin typeface="Georgia" panose="02040502050405020303" pitchFamily="18" charset="0"/>
              </a:rPr>
              <a:t>The Conversation.</a:t>
            </a:r>
            <a:endParaRPr lang="en-US" sz="900" dirty="0">
              <a:latin typeface="Georgia" panose="02040502050405020303" pitchFamily="18" charset="0"/>
            </a:endParaRPr>
          </a:p>
          <a:p>
            <a:pPr marL="0" indent="0">
              <a:lnSpc>
                <a:spcPct val="100000"/>
              </a:lnSpc>
              <a:buNone/>
            </a:pPr>
            <a:r>
              <a:rPr lang="en-US" sz="900" dirty="0">
                <a:latin typeface="Georgia" panose="02040502050405020303" pitchFamily="18" charset="0"/>
              </a:rPr>
              <a:t>Ora Lobell, K. (2019). The Benefits of Offering Gender Neutral Bathrooms in the Workplace. </a:t>
            </a:r>
            <a:r>
              <a:rPr lang="en-US" sz="900" i="1" dirty="0">
                <a:latin typeface="Georgia" panose="02040502050405020303" pitchFamily="18" charset="0"/>
              </a:rPr>
              <a:t> Society of Human Resources Management</a:t>
            </a:r>
            <a:r>
              <a:rPr lang="en-US" sz="900" dirty="0">
                <a:latin typeface="Georgia" panose="02040502050405020303" pitchFamily="18" charset="0"/>
              </a:rPr>
              <a:t>.</a:t>
            </a:r>
          </a:p>
          <a:p>
            <a:pPr marL="0" indent="0">
              <a:lnSpc>
                <a:spcPct val="100000"/>
              </a:lnSpc>
              <a:buNone/>
            </a:pPr>
            <a:r>
              <a:rPr lang="en-US" sz="900" dirty="0" err="1">
                <a:latin typeface="Georgia" panose="02040502050405020303" pitchFamily="18" charset="0"/>
              </a:rPr>
              <a:t>Qvist</a:t>
            </a:r>
            <a:r>
              <a:rPr lang="en-US" sz="900" dirty="0">
                <a:latin typeface="Georgia" panose="02040502050405020303" pitchFamily="18" charset="0"/>
              </a:rPr>
              <a:t>, B. (2014).  Challenges for LGBT people in the workplace and how to overcome them. </a:t>
            </a:r>
            <a:r>
              <a:rPr lang="en-US" sz="900" i="1" dirty="0">
                <a:latin typeface="Georgia" panose="02040502050405020303" pitchFamily="18" charset="0"/>
              </a:rPr>
              <a:t>The Guardian</a:t>
            </a:r>
            <a:r>
              <a:rPr lang="en-US" sz="900" dirty="0">
                <a:latin typeface="Georgia" panose="02040502050405020303" pitchFamily="18" charset="0"/>
              </a:rPr>
              <a:t>.</a:t>
            </a:r>
          </a:p>
          <a:p>
            <a:pPr marL="0" indent="0">
              <a:lnSpc>
                <a:spcPct val="100000"/>
              </a:lnSpc>
              <a:buNone/>
            </a:pPr>
            <a:r>
              <a:rPr lang="en-US" sz="900" dirty="0">
                <a:latin typeface="Georgia" panose="02040502050405020303" pitchFamily="18" charset="0"/>
              </a:rPr>
              <a:t>Raynor, S. (2020). Transgender Issues in the Workplace: Bathroom access, workplace abuse, hiring discrimination. </a:t>
            </a:r>
            <a:r>
              <a:rPr lang="en-US" sz="900" i="1" dirty="0" err="1">
                <a:latin typeface="Georgia" panose="02040502050405020303" pitchFamily="18" charset="0"/>
              </a:rPr>
              <a:t>EverFi</a:t>
            </a:r>
            <a:r>
              <a:rPr lang="en-US" sz="900" dirty="0">
                <a:latin typeface="Georgia" panose="02040502050405020303" pitchFamily="18" charset="0"/>
              </a:rPr>
              <a:t>.</a:t>
            </a:r>
          </a:p>
          <a:p>
            <a:pPr marL="0" indent="0">
              <a:lnSpc>
                <a:spcPct val="100000"/>
              </a:lnSpc>
              <a:buNone/>
            </a:pPr>
            <a:r>
              <a:rPr lang="en-US" sz="900" dirty="0">
                <a:latin typeface="Georgia" panose="02040502050405020303" pitchFamily="18" charset="0"/>
              </a:rPr>
              <a:t>Raynor, S. (2020). LGBT Workplace Issues: Why the majority of LGBT workers still hide their identity at work. </a:t>
            </a:r>
            <a:r>
              <a:rPr lang="en-US" sz="900" i="1" dirty="0" err="1">
                <a:latin typeface="Georgia" panose="02040502050405020303" pitchFamily="18" charset="0"/>
              </a:rPr>
              <a:t>EverFi</a:t>
            </a:r>
            <a:r>
              <a:rPr lang="en-US" sz="900" dirty="0">
                <a:latin typeface="Georgia" panose="02040502050405020303" pitchFamily="18" charset="0"/>
              </a:rPr>
              <a:t>.</a:t>
            </a:r>
          </a:p>
          <a:p>
            <a:pPr marL="0" indent="0">
              <a:lnSpc>
                <a:spcPct val="100000"/>
              </a:lnSpc>
              <a:buNone/>
            </a:pPr>
            <a:r>
              <a:rPr lang="en-US" sz="900" dirty="0">
                <a:latin typeface="Georgia" panose="02040502050405020303" pitchFamily="18" charset="0"/>
              </a:rPr>
              <a:t>Romo, V. (2020). Aimee Stephens, Transgender Woman At Center of Major Civil Rights Case, Dies at 59. </a:t>
            </a:r>
            <a:r>
              <a:rPr lang="en-US" sz="900" i="1" dirty="0">
                <a:latin typeface="Georgia" panose="02040502050405020303" pitchFamily="18" charset="0"/>
              </a:rPr>
              <a:t>National Public Radio, Inc</a:t>
            </a:r>
            <a:r>
              <a:rPr lang="en-US" sz="900" dirty="0">
                <a:latin typeface="Georgia" panose="02040502050405020303" pitchFamily="18" charset="0"/>
              </a:rPr>
              <a:t>.</a:t>
            </a:r>
          </a:p>
          <a:p>
            <a:pPr marL="0" indent="0">
              <a:lnSpc>
                <a:spcPct val="100000"/>
              </a:lnSpc>
              <a:buNone/>
            </a:pPr>
            <a:endParaRPr lang="en-US" sz="900" dirty="0">
              <a:latin typeface="Georgia" panose="02040502050405020303" pitchFamily="18" charset="0"/>
            </a:endParaRPr>
          </a:p>
          <a:p>
            <a:pPr marL="0" indent="0">
              <a:lnSpc>
                <a:spcPct val="100000"/>
              </a:lnSpc>
              <a:buNone/>
            </a:pPr>
            <a:endParaRPr lang="en-US" sz="900" dirty="0">
              <a:latin typeface="Georgia" panose="02040502050405020303" pitchFamily="18" charset="0"/>
            </a:endParaRPr>
          </a:p>
        </p:txBody>
      </p:sp>
      <p:sp>
        <p:nvSpPr>
          <p:cNvPr id="10" name="Rectangle 9">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 xmlns:p14="http://schemas.microsoft.com/office/powerpoint/2010/main" val="844750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 xmlns:a16="http://schemas.microsoft.com/office/drawing/2014/main" id="{FFD48BC7-DC40-47DE-87EE-9F4B6ECB9AB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 xmlns:a16="http://schemas.microsoft.com/office/drawing/2014/main" id="{E502BBC7-2C76-46F3-BC24-5985BC13DB8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 xmlns:a16="http://schemas.microsoft.com/office/drawing/2014/main" id="{C7F28D52-2A5F-4D23-81AE-7CB8B591C7A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FC50AA09-0F57-2B4D-80B3-28741BAF408E}"/>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dirty="0">
                <a:solidFill>
                  <a:schemeClr val="accent4"/>
                </a:solidFill>
              </a:rPr>
              <a:t>Recommended Discussion Points</a:t>
            </a:r>
          </a:p>
        </p:txBody>
      </p:sp>
      <p:sp>
        <p:nvSpPr>
          <p:cNvPr id="13" name="Rectangle 12">
            <a:extLst>
              <a:ext uri="{FF2B5EF4-FFF2-40B4-BE49-F238E27FC236}">
                <a16:creationId xmlns="" xmlns:a16="http://schemas.microsoft.com/office/drawing/2014/main" id="{3629484E-3792-4B3D-89AD-7C8A1ED0E0D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 xmlns:p14="http://schemas.microsoft.com/office/powerpoint/2010/main" val="357791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907EF6B7-1338-4443-8C46-6A318D952DF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 xmlns:a16="http://schemas.microsoft.com/office/drawing/2014/main" id="{DAAE4CDD-124C-4DCF-9584-B6033B545D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A407C467-6F0D-BF45-B1A7-81A537873B46}"/>
              </a:ext>
            </a:extLst>
          </p:cNvPr>
          <p:cNvSpPr>
            <a:spLocks noGrp="1"/>
          </p:cNvSpPr>
          <p:nvPr>
            <p:ph type="title"/>
          </p:nvPr>
        </p:nvSpPr>
        <p:spPr>
          <a:xfrm>
            <a:off x="483436" y="1198418"/>
            <a:ext cx="3200400" cy="4461163"/>
          </a:xfrm>
        </p:spPr>
        <p:txBody>
          <a:bodyPr>
            <a:normAutofit/>
          </a:bodyPr>
          <a:lstStyle/>
          <a:p>
            <a:r>
              <a:rPr lang="en-US" sz="5400" dirty="0">
                <a:solidFill>
                  <a:schemeClr val="accent1">
                    <a:lumMod val="20000"/>
                    <a:lumOff val="80000"/>
                  </a:schemeClr>
                </a:solidFill>
              </a:rPr>
              <a:t>Questions for Our Learning Community</a:t>
            </a:r>
          </a:p>
        </p:txBody>
      </p:sp>
      <p:sp>
        <p:nvSpPr>
          <p:cNvPr id="12" name="Arc 11">
            <a:extLst>
              <a:ext uri="{FF2B5EF4-FFF2-40B4-BE49-F238E27FC236}">
                <a16:creationId xmlns="" xmlns:a16="http://schemas.microsoft.com/office/drawing/2014/main" id="{081E4A58-353D-44AE-B2FC-2A74E2E400F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 xmlns:a16="http://schemas.microsoft.com/office/drawing/2014/main" id="{3025DB57-41E8-AD45-8EF0-B30D6F7A3087}"/>
              </a:ext>
            </a:extLst>
          </p:cNvPr>
          <p:cNvSpPr>
            <a:spLocks noGrp="1"/>
          </p:cNvSpPr>
          <p:nvPr>
            <p:ph idx="1"/>
          </p:nvPr>
        </p:nvSpPr>
        <p:spPr>
          <a:xfrm>
            <a:off x="4389436" y="953293"/>
            <a:ext cx="6050930" cy="5585619"/>
          </a:xfrm>
        </p:spPr>
        <p:txBody>
          <a:bodyPr anchor="ctr">
            <a:normAutofit/>
          </a:bodyPr>
          <a:lstStyle/>
          <a:p>
            <a:r>
              <a:rPr lang="en-US" sz="2000" dirty="0">
                <a:latin typeface="Georgia" panose="02040502050405020303" pitchFamily="18" charset="0"/>
              </a:rPr>
              <a:t>How would you feel if you were forced to dress or to use a bathroom that did not correspond with your gender at work? What does this tell you about the lack of equality faced by transgender and non-binary workers?</a:t>
            </a:r>
          </a:p>
          <a:p>
            <a:r>
              <a:rPr lang="en-US" sz="2000" dirty="0">
                <a:latin typeface="Georgia" panose="02040502050405020303" pitchFamily="18" charset="0"/>
              </a:rPr>
              <a:t>What are the benefits of creating a workplace culture which promotes the inclusion of all genders and sexual orientations for LGBTQ+ workers, non-LGBT workers, and the organization as a whole?</a:t>
            </a:r>
          </a:p>
          <a:p>
            <a:r>
              <a:rPr lang="en-US" sz="2000" dirty="0">
                <a:latin typeface="Georgia" panose="02040502050405020303" pitchFamily="18" charset="0"/>
              </a:rPr>
              <a:t>How did the firing of Aimee Stephens for being transgender ultimately result in her death? How could the health and livelihood of other LGBTQ+ individuals be impacted if they are continually subjected to legal workplace discrimination?</a:t>
            </a:r>
          </a:p>
          <a:p>
            <a:r>
              <a:rPr lang="en-US" sz="2000" dirty="0">
                <a:latin typeface="Georgia" panose="02040502050405020303" pitchFamily="18" charset="0"/>
              </a:rPr>
              <a:t>How is discrimination on the basis of sexual orientation or gender identity connected to discrimination on the basis of sex under Title VII?</a:t>
            </a:r>
          </a:p>
          <a:p>
            <a:endParaRPr lang="en-US" sz="2000" dirty="0">
              <a:latin typeface="Georgia" panose="02040502050405020303" pitchFamily="18" charset="0"/>
            </a:endParaRPr>
          </a:p>
          <a:p>
            <a:endParaRPr lang="en-US" sz="2000" dirty="0">
              <a:latin typeface="Georgia" panose="02040502050405020303" pitchFamily="18" charset="0"/>
            </a:endParaRPr>
          </a:p>
        </p:txBody>
      </p:sp>
    </p:spTree>
    <p:extLst>
      <p:ext uri="{BB962C8B-B14F-4D97-AF65-F5344CB8AC3E}">
        <p14:creationId xmlns="" xmlns:p14="http://schemas.microsoft.com/office/powerpoint/2010/main" val="36739388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 xmlns:a16="http://schemas.microsoft.com/office/drawing/2014/main" id="{907EF6B7-1338-4443-8C46-6A318D952DF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 xmlns:a16="http://schemas.microsoft.com/office/drawing/2014/main" id="{DAAE4CDD-124C-4DCF-9584-B6033B545D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DA874805-5D98-004C-BFE3-A2756AFCEDE0}"/>
              </a:ext>
            </a:extLst>
          </p:cNvPr>
          <p:cNvSpPr>
            <a:spLocks noGrp="1"/>
          </p:cNvSpPr>
          <p:nvPr>
            <p:ph type="title"/>
          </p:nvPr>
        </p:nvSpPr>
        <p:spPr>
          <a:xfrm>
            <a:off x="686834" y="1153572"/>
            <a:ext cx="3200400" cy="4461163"/>
          </a:xfrm>
        </p:spPr>
        <p:txBody>
          <a:bodyPr>
            <a:normAutofit/>
          </a:bodyPr>
          <a:lstStyle/>
          <a:p>
            <a:r>
              <a:rPr lang="en-US" sz="5400" dirty="0">
                <a:solidFill>
                  <a:schemeClr val="accent1">
                    <a:lumMod val="20000"/>
                    <a:lumOff val="80000"/>
                  </a:schemeClr>
                </a:solidFill>
              </a:rPr>
              <a:t>What Shouldn’t Be Missed</a:t>
            </a:r>
          </a:p>
        </p:txBody>
      </p:sp>
      <p:sp>
        <p:nvSpPr>
          <p:cNvPr id="25" name="Arc 24">
            <a:extLst>
              <a:ext uri="{FF2B5EF4-FFF2-40B4-BE49-F238E27FC236}">
                <a16:creationId xmlns="" xmlns:a16="http://schemas.microsoft.com/office/drawing/2014/main" id="{081E4A58-353D-44AE-B2FC-2A74E2E400F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 xmlns:a16="http://schemas.microsoft.com/office/drawing/2014/main" id="{F4CE58F3-A333-4C40-863E-EB4C7002117E}"/>
              </a:ext>
            </a:extLst>
          </p:cNvPr>
          <p:cNvSpPr>
            <a:spLocks noGrp="1"/>
          </p:cNvSpPr>
          <p:nvPr>
            <p:ph idx="1"/>
          </p:nvPr>
        </p:nvSpPr>
        <p:spPr>
          <a:xfrm>
            <a:off x="4167272" y="-250770"/>
            <a:ext cx="7111645" cy="6538912"/>
          </a:xfrm>
        </p:spPr>
        <p:txBody>
          <a:bodyPr anchor="ctr">
            <a:normAutofit/>
          </a:bodyPr>
          <a:lstStyle/>
          <a:p>
            <a:r>
              <a:rPr lang="en-US" sz="1800" dirty="0">
                <a:latin typeface="Georgia" panose="02040502050405020303" pitchFamily="18" charset="0"/>
                <a:cs typeface="Arial" panose="020B0604020202020204" pitchFamily="34" charset="0"/>
              </a:rPr>
              <a:t>Title VII does NOT protect LGBTQ+ individuals from discrimination, but the EEOC has decided to interpret the law to protect them under Title VII’s sex component *</a:t>
            </a:r>
          </a:p>
          <a:p>
            <a:r>
              <a:rPr lang="en-US" sz="1800" dirty="0">
                <a:latin typeface="Georgia" panose="02040502050405020303" pitchFamily="18" charset="0"/>
                <a:cs typeface="Arial" panose="020B0604020202020204" pitchFamily="34" charset="0"/>
              </a:rPr>
              <a:t>The first ever Supreme Court case for gender identity and expression discrimination is currently pending before the Supreme Court*</a:t>
            </a:r>
          </a:p>
          <a:p>
            <a:pPr lvl="1"/>
            <a:r>
              <a:rPr lang="en-US" sz="1600" dirty="0">
                <a:latin typeface="Georgia" panose="02040502050405020303" pitchFamily="18" charset="0"/>
                <a:cs typeface="Arial" panose="020B0604020202020204" pitchFamily="34" charset="0"/>
              </a:rPr>
              <a:t>The outcome will make or break the future of transgender rights in America</a:t>
            </a:r>
          </a:p>
          <a:p>
            <a:r>
              <a:rPr lang="en-US" sz="1800" dirty="0">
                <a:latin typeface="Georgia" panose="02040502050405020303" pitchFamily="18" charset="0"/>
                <a:cs typeface="Arial" panose="020B0604020202020204" pitchFamily="34" charset="0"/>
              </a:rPr>
              <a:t>The argument the attorney representing Harris Funeral Homes </a:t>
            </a:r>
          </a:p>
          <a:p>
            <a:pPr lvl="1"/>
            <a:r>
              <a:rPr lang="en-US" sz="1600" dirty="0">
                <a:latin typeface="Georgia" panose="02040502050405020303" pitchFamily="18" charset="0"/>
                <a:cs typeface="Arial" panose="020B0604020202020204" pitchFamily="34" charset="0"/>
              </a:rPr>
              <a:t>“To amend Title VII over 50 years later is a threat to the rights of all Americans”</a:t>
            </a:r>
          </a:p>
          <a:p>
            <a:r>
              <a:rPr lang="en-US" sz="1800" dirty="0">
                <a:latin typeface="Georgia" panose="02040502050405020303" pitchFamily="18" charset="0"/>
                <a:cs typeface="Arial" panose="020B0604020202020204" pitchFamily="34" charset="0"/>
              </a:rPr>
              <a:t>Discrimination on the basis of LGBTQ+ membership always necessarily involves discrimination on the basis of sex</a:t>
            </a:r>
          </a:p>
          <a:p>
            <a:r>
              <a:rPr lang="en-US" sz="1800" dirty="0">
                <a:latin typeface="Georgia" panose="02040502050405020303" pitchFamily="18" charset="0"/>
                <a:cs typeface="Arial" panose="020B0604020202020204" pitchFamily="34" charset="0"/>
              </a:rPr>
              <a:t>Due to workplace discrimination, the legality to refuse to hire, to fire, and to discriminate on the basis of sexual orientation and gender identity in 30 states, and a lack of societal acceptance, the unemployment rate of transgenders triples that of the average American*</a:t>
            </a:r>
          </a:p>
        </p:txBody>
      </p:sp>
      <p:sp>
        <p:nvSpPr>
          <p:cNvPr id="4" name="Rectangle 3">
            <a:extLst>
              <a:ext uri="{FF2B5EF4-FFF2-40B4-BE49-F238E27FC236}">
                <a16:creationId xmlns="" xmlns:a16="http://schemas.microsoft.com/office/drawing/2014/main" id="{4C5CFF92-3CEE-354E-B9FA-7CB8D2686DD7}"/>
              </a:ext>
            </a:extLst>
          </p:cNvPr>
          <p:cNvSpPr/>
          <p:nvPr/>
        </p:nvSpPr>
        <p:spPr>
          <a:xfrm>
            <a:off x="4191986" y="5643066"/>
            <a:ext cx="6096000" cy="584775"/>
          </a:xfrm>
          <a:prstGeom prst="rect">
            <a:avLst/>
          </a:prstGeom>
        </p:spPr>
        <p:txBody>
          <a:bodyPr>
            <a:spAutoFit/>
          </a:bodyPr>
          <a:lstStyle/>
          <a:p>
            <a:pPr marL="742950" lvl="1" indent="-285750">
              <a:buFont typeface="Arial" panose="020B0604020202020204" pitchFamily="34" charset="0"/>
              <a:buChar char="•"/>
            </a:pPr>
            <a:r>
              <a:rPr lang="en-US" sz="1600" dirty="0">
                <a:latin typeface="Georgia" panose="02040502050405020303" pitchFamily="18" charset="0"/>
                <a:cs typeface="Arial" panose="020B0604020202020204" pitchFamily="34" charset="0"/>
              </a:rPr>
              <a:t>Transgenders are more likely to live in poverty and to be homeless</a:t>
            </a:r>
          </a:p>
        </p:txBody>
      </p:sp>
    </p:spTree>
    <p:extLst>
      <p:ext uri="{BB962C8B-B14F-4D97-AF65-F5344CB8AC3E}">
        <p14:creationId xmlns="" xmlns:p14="http://schemas.microsoft.com/office/powerpoint/2010/main" val="1813880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7">
            <a:extLst>
              <a:ext uri="{FF2B5EF4-FFF2-40B4-BE49-F238E27FC236}">
                <a16:creationId xmlns="" xmlns:a16="http://schemas.microsoft.com/office/drawing/2014/main" id="{4522B21E-B2B9-4C72-9A71-C87EFD13748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9">
            <a:extLst>
              <a:ext uri="{FF2B5EF4-FFF2-40B4-BE49-F238E27FC236}">
                <a16:creationId xmlns="" xmlns:a16="http://schemas.microsoft.com/office/drawing/2014/main" id="{5EB7D2A2-F448-44D4-938C-DC84CBCB3B1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1">
            <a:extLst>
              <a:ext uri="{FF2B5EF4-FFF2-40B4-BE49-F238E27FC236}">
                <a16:creationId xmlns="" xmlns:a16="http://schemas.microsoft.com/office/drawing/2014/main" id="{871AEA07-1E14-44B4-8E55-64EF049CD66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3933E00E-5EEE-D04F-9E33-982988FDCAD8}"/>
              </a:ext>
            </a:extLst>
          </p:cNvPr>
          <p:cNvSpPr>
            <a:spLocks noGrp="1"/>
          </p:cNvSpPr>
          <p:nvPr>
            <p:ph type="title"/>
          </p:nvPr>
        </p:nvSpPr>
        <p:spPr>
          <a:xfrm>
            <a:off x="1523999" y="-437690"/>
            <a:ext cx="9144000" cy="3274592"/>
          </a:xfrm>
        </p:spPr>
        <p:txBody>
          <a:bodyPr vert="horz" lIns="91440" tIns="45720" rIns="91440" bIns="45720" rtlCol="0" anchor="ctr">
            <a:normAutofit/>
          </a:bodyPr>
          <a:lstStyle/>
          <a:p>
            <a:pPr algn="ctr"/>
            <a:r>
              <a:rPr lang="en-US" sz="6600" kern="1200" dirty="0">
                <a:solidFill>
                  <a:schemeClr val="accent2"/>
                </a:solidFill>
                <a:ea typeface="+mj-ea"/>
                <a:cs typeface="+mj-cs"/>
              </a:rPr>
              <a:t>Social Justice Issues</a:t>
            </a:r>
          </a:p>
        </p:txBody>
      </p:sp>
      <p:sp>
        <p:nvSpPr>
          <p:cNvPr id="3" name="Text Placeholder 2">
            <a:extLst>
              <a:ext uri="{FF2B5EF4-FFF2-40B4-BE49-F238E27FC236}">
                <a16:creationId xmlns="" xmlns:a16="http://schemas.microsoft.com/office/drawing/2014/main" id="{80C5A80B-EA4C-6B48-8FA0-958F09119205}"/>
              </a:ext>
            </a:extLst>
          </p:cNvPr>
          <p:cNvSpPr>
            <a:spLocks noGrp="1"/>
          </p:cNvSpPr>
          <p:nvPr>
            <p:ph type="body" idx="1"/>
          </p:nvPr>
        </p:nvSpPr>
        <p:spPr>
          <a:xfrm>
            <a:off x="1524000" y="5514052"/>
            <a:ext cx="9144000" cy="651910"/>
          </a:xfrm>
        </p:spPr>
        <p:txBody>
          <a:bodyPr vert="horz" lIns="91440" tIns="45720" rIns="91440" bIns="45720" rtlCol="0" anchor="ctr">
            <a:normAutofit/>
          </a:bodyPr>
          <a:lstStyle/>
          <a:p>
            <a:pPr algn="ctr"/>
            <a:r>
              <a:rPr lang="en-US" kern="1200" dirty="0">
                <a:solidFill>
                  <a:schemeClr val="accent1">
                    <a:lumMod val="60000"/>
                    <a:lumOff val="40000"/>
                  </a:schemeClr>
                </a:solidFill>
                <a:latin typeface="Modern Love" pitchFamily="82" charset="0"/>
              </a:rPr>
              <a:t>Section 1</a:t>
            </a:r>
          </a:p>
        </p:txBody>
      </p:sp>
      <p:cxnSp>
        <p:nvCxnSpPr>
          <p:cNvPr id="21" name="Straight Connector 13">
            <a:extLst>
              <a:ext uri="{FF2B5EF4-FFF2-40B4-BE49-F238E27FC236}">
                <a16:creationId xmlns="" xmlns:a16="http://schemas.microsoft.com/office/drawing/2014/main" id="{F7C8EA93-3210-4C62-99E9-153C275E3A87}"/>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 xmlns:a16="http://schemas.microsoft.com/office/drawing/2014/main" id="{E251AE8A-7730-C642-8AE9-F424E13EB012}"/>
              </a:ext>
            </a:extLst>
          </p:cNvPr>
          <p:cNvPicPr>
            <a:picLocks noChangeAspect="1"/>
          </p:cNvPicPr>
          <p:nvPr/>
        </p:nvPicPr>
        <p:blipFill>
          <a:blip r:embed="rId2"/>
          <a:stretch>
            <a:fillRect/>
          </a:stretch>
        </p:blipFill>
        <p:spPr>
          <a:xfrm>
            <a:off x="4081650" y="1560092"/>
            <a:ext cx="4348370" cy="3429000"/>
          </a:xfrm>
          <a:prstGeom prst="rect">
            <a:avLst/>
          </a:prstGeom>
        </p:spPr>
      </p:pic>
    </p:spTree>
    <p:extLst>
      <p:ext uri="{BB962C8B-B14F-4D97-AF65-F5344CB8AC3E}">
        <p14:creationId xmlns="" xmlns:p14="http://schemas.microsoft.com/office/powerpoint/2010/main" val="4242335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DE85DCD5-ACCE-5B4C-866C-42FFD69B4A49}"/>
              </a:ext>
            </a:extLst>
          </p:cNvPr>
          <p:cNvSpPr>
            <a:spLocks noGrp="1"/>
          </p:cNvSpPr>
          <p:nvPr>
            <p:ph type="title"/>
          </p:nvPr>
        </p:nvSpPr>
        <p:spPr>
          <a:xfrm>
            <a:off x="643467" y="643468"/>
            <a:ext cx="10905066" cy="1135737"/>
          </a:xfrm>
        </p:spPr>
        <p:txBody>
          <a:bodyPr>
            <a:normAutofit/>
          </a:bodyPr>
          <a:lstStyle/>
          <a:p>
            <a:r>
              <a:rPr lang="en-US" sz="6000" dirty="0">
                <a:solidFill>
                  <a:schemeClr val="accent2"/>
                </a:solidFill>
              </a:rPr>
              <a:t>Societal Stereotypes</a:t>
            </a:r>
          </a:p>
        </p:txBody>
      </p:sp>
      <p:sp>
        <p:nvSpPr>
          <p:cNvPr id="3" name="Content Placeholder 2">
            <a:extLst>
              <a:ext uri="{FF2B5EF4-FFF2-40B4-BE49-F238E27FC236}">
                <a16:creationId xmlns="" xmlns:a16="http://schemas.microsoft.com/office/drawing/2014/main" id="{B8595DBD-B172-F84A-BCA2-3C2A2E009544}"/>
              </a:ext>
            </a:extLst>
          </p:cNvPr>
          <p:cNvSpPr>
            <a:spLocks noGrp="1"/>
          </p:cNvSpPr>
          <p:nvPr>
            <p:ph idx="1"/>
          </p:nvPr>
        </p:nvSpPr>
        <p:spPr>
          <a:xfrm>
            <a:off x="1341409" y="1779205"/>
            <a:ext cx="8691919" cy="4393982"/>
          </a:xfrm>
        </p:spPr>
        <p:txBody>
          <a:bodyPr>
            <a:normAutofit/>
          </a:bodyPr>
          <a:lstStyle/>
          <a:p>
            <a:r>
              <a:rPr lang="en-US" sz="3200" dirty="0">
                <a:latin typeface="Georgia" panose="02040502050405020303" pitchFamily="18" charset="0"/>
                <a:cs typeface="Arial" panose="020B0604020202020204" pitchFamily="34" charset="0"/>
              </a:rPr>
              <a:t>“All gay men are flamboyant and feminine”</a:t>
            </a:r>
          </a:p>
          <a:p>
            <a:r>
              <a:rPr lang="en-US" sz="3200" dirty="0">
                <a:latin typeface="Georgia" panose="02040502050405020303" pitchFamily="18" charset="0"/>
                <a:cs typeface="Arial" panose="020B0604020202020204" pitchFamily="34" charset="0"/>
              </a:rPr>
              <a:t>“All transgender women are gay men, and all transgender men are lesbians”</a:t>
            </a:r>
          </a:p>
          <a:p>
            <a:r>
              <a:rPr lang="en-US" sz="3200" dirty="0">
                <a:latin typeface="Georgia" panose="02040502050405020303" pitchFamily="18" charset="0"/>
                <a:cs typeface="Arial" panose="020B0604020202020204" pitchFamily="34" charset="0"/>
              </a:rPr>
              <a:t>“Transgender and homosexual people are mentally ill”</a:t>
            </a:r>
          </a:p>
          <a:p>
            <a:r>
              <a:rPr lang="en-US" sz="3200" dirty="0">
                <a:latin typeface="Georgia" panose="02040502050405020303" pitchFamily="18" charset="0"/>
                <a:cs typeface="Arial" panose="020B0604020202020204" pitchFamily="34" charset="0"/>
              </a:rPr>
              <a:t>“Lesbians hate men.”</a:t>
            </a:r>
          </a:p>
        </p:txBody>
      </p:sp>
      <p:sp>
        <p:nvSpPr>
          <p:cNvPr id="19" name="Rectangle 18">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Rectangle 24">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 xmlns:p14="http://schemas.microsoft.com/office/powerpoint/2010/main" val="718863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 xmlns:a16="http://schemas.microsoft.com/office/drawing/2014/main" id="{2F687420-BEB4-45CD-8226-339BE553B8E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33139136-B802-464A-A3F9-A13ECF95D4BA}"/>
              </a:ext>
            </a:extLst>
          </p:cNvPr>
          <p:cNvSpPr>
            <a:spLocks noGrp="1"/>
          </p:cNvSpPr>
          <p:nvPr>
            <p:ph type="title"/>
          </p:nvPr>
        </p:nvSpPr>
        <p:spPr>
          <a:xfrm>
            <a:off x="486721" y="741666"/>
            <a:ext cx="4282983" cy="1200361"/>
          </a:xfrm>
        </p:spPr>
        <p:txBody>
          <a:bodyPr anchor="b">
            <a:normAutofit/>
          </a:bodyPr>
          <a:lstStyle/>
          <a:p>
            <a:r>
              <a:rPr lang="en-US" sz="3100" dirty="0">
                <a:solidFill>
                  <a:schemeClr val="accent2"/>
                </a:solidFill>
              </a:rPr>
              <a:t>Exclusion, Discrimination, and Inequalities</a:t>
            </a:r>
          </a:p>
        </p:txBody>
      </p:sp>
      <p:sp>
        <p:nvSpPr>
          <p:cNvPr id="37" name="Rectangle 36">
            <a:extLst>
              <a:ext uri="{FF2B5EF4-FFF2-40B4-BE49-F238E27FC236}">
                <a16:creationId xmlns="" xmlns:a16="http://schemas.microsoft.com/office/drawing/2014/main" id="{169CC832-2974-4E8D-90ED-3E2941BA733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 xmlns:a16="http://schemas.microsoft.com/office/drawing/2014/main" id="{00BDAC61-69DB-254D-881B-FB82687E3E9D}"/>
              </a:ext>
            </a:extLst>
          </p:cNvPr>
          <p:cNvSpPr>
            <a:spLocks noGrp="1"/>
          </p:cNvSpPr>
          <p:nvPr>
            <p:ph idx="1"/>
          </p:nvPr>
        </p:nvSpPr>
        <p:spPr>
          <a:xfrm>
            <a:off x="238329" y="2061854"/>
            <a:ext cx="5096451" cy="4297826"/>
          </a:xfrm>
        </p:spPr>
        <p:txBody>
          <a:bodyPr anchor="ctr">
            <a:normAutofit lnSpcReduction="10000"/>
          </a:bodyPr>
          <a:lstStyle/>
          <a:p>
            <a:pPr marL="0" indent="0">
              <a:buNone/>
            </a:pPr>
            <a:endParaRPr lang="en-US" sz="1600" i="1" dirty="0">
              <a:latin typeface="Georgia" panose="02040502050405020303" pitchFamily="18" charset="0"/>
              <a:cs typeface="Arial" panose="020B0604020202020204" pitchFamily="34" charset="0"/>
            </a:endParaRPr>
          </a:p>
          <a:p>
            <a:r>
              <a:rPr lang="en-US" sz="1600" dirty="0">
                <a:latin typeface="Georgia" panose="02040502050405020303" pitchFamily="18" charset="0"/>
                <a:cs typeface="Arial" panose="020B0604020202020204" pitchFamily="34" charset="0"/>
              </a:rPr>
              <a:t>The unemployment rate of transgender people triples the US average</a:t>
            </a:r>
          </a:p>
          <a:p>
            <a:r>
              <a:rPr lang="en-US" sz="1600" dirty="0">
                <a:latin typeface="Georgia" panose="02040502050405020303" pitchFamily="18" charset="0"/>
                <a:cs typeface="Arial" panose="020B0604020202020204" pitchFamily="34" charset="0"/>
              </a:rPr>
              <a:t>Transgenders are more likely to live in poverty or be homeless</a:t>
            </a:r>
          </a:p>
          <a:p>
            <a:r>
              <a:rPr lang="en-US" sz="1600" dirty="0">
                <a:latin typeface="Georgia" panose="02040502050405020303" pitchFamily="18" charset="0"/>
                <a:cs typeface="Arial" panose="020B0604020202020204" pitchFamily="34" charset="0"/>
              </a:rPr>
              <a:t>90% of transgender workers report experiencing overt discrimination and harassment</a:t>
            </a:r>
          </a:p>
          <a:p>
            <a:r>
              <a:rPr lang="en-US" sz="1600" dirty="0">
                <a:latin typeface="Georgia" panose="02040502050405020303" pitchFamily="18" charset="0"/>
                <a:cs typeface="Arial" panose="020B0604020202020204" pitchFamily="34" charset="0"/>
              </a:rPr>
              <a:t>23% of transgender individuals report being passed over for a promotion due to their gender expression</a:t>
            </a:r>
          </a:p>
          <a:p>
            <a:r>
              <a:rPr lang="en-US" sz="1600" dirty="0">
                <a:latin typeface="Georgia" panose="02040502050405020303" pitchFamily="18" charset="0"/>
                <a:cs typeface="Arial" panose="020B0604020202020204" pitchFamily="34" charset="0"/>
              </a:rPr>
              <a:t>In 30 states, it is still legal to discriminate against transgender individuals*</a:t>
            </a:r>
          </a:p>
          <a:p>
            <a:r>
              <a:rPr lang="en-US" sz="1600" dirty="0">
                <a:latin typeface="Georgia" panose="02040502050405020303" pitchFamily="18" charset="0"/>
                <a:cs typeface="Arial" panose="020B0604020202020204" pitchFamily="34" charset="0"/>
              </a:rPr>
              <a:t>Hiding their identities and covering can inhibit their career potential</a:t>
            </a:r>
          </a:p>
          <a:p>
            <a:r>
              <a:rPr lang="en-US" sz="1600" dirty="0">
                <a:latin typeface="Georgia" panose="02040502050405020303" pitchFamily="18" charset="0"/>
                <a:cs typeface="Arial" panose="020B0604020202020204" pitchFamily="34" charset="0"/>
              </a:rPr>
              <a:t>Due to different and expensive healthcare needs, transgender people often lack adequate healthcare coverage</a:t>
            </a:r>
          </a:p>
          <a:p>
            <a:endParaRPr lang="en-US" sz="1600" dirty="0">
              <a:latin typeface="Georgia" panose="02040502050405020303" pitchFamily="18" charset="0"/>
              <a:cs typeface="Arial" panose="020B0604020202020204" pitchFamily="34" charset="0"/>
            </a:endParaRPr>
          </a:p>
          <a:p>
            <a:endParaRPr lang="en-US" sz="1600" dirty="0">
              <a:latin typeface="Georgia" panose="02040502050405020303" pitchFamily="18" charset="0"/>
              <a:cs typeface="Arial" panose="020B0604020202020204" pitchFamily="34" charset="0"/>
            </a:endParaRPr>
          </a:p>
          <a:p>
            <a:endParaRPr lang="en-US" sz="1600" dirty="0">
              <a:latin typeface="Georgia" panose="02040502050405020303" pitchFamily="18" charset="0"/>
              <a:cs typeface="Arial" panose="020B0604020202020204" pitchFamily="34" charset="0"/>
            </a:endParaRPr>
          </a:p>
        </p:txBody>
      </p:sp>
      <p:sp>
        <p:nvSpPr>
          <p:cNvPr id="39" name="Rectangle 38">
            <a:extLst>
              <a:ext uri="{FF2B5EF4-FFF2-40B4-BE49-F238E27FC236}">
                <a16:creationId xmlns="" xmlns:a16="http://schemas.microsoft.com/office/drawing/2014/main" id="{55222F96-971A-4F90-B841-6BAB416C7AC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 xmlns:a16="http://schemas.microsoft.com/office/drawing/2014/main" id="{08980754-6F4B-43C9-B9BE-127B6BED658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 xmlns:a16="http://schemas.microsoft.com/office/drawing/2014/main" id="{2C1BBA94-3F40-40AA-8BB9-E69E25E537C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 xmlns:a16="http://schemas.microsoft.com/office/drawing/2014/main" id="{29F96FA5-81F9-6947-A959-54F46B0A8E29}"/>
              </a:ext>
            </a:extLst>
          </p:cNvPr>
          <p:cNvPicPr>
            <a:picLocks noChangeAspect="1"/>
          </p:cNvPicPr>
          <p:nvPr/>
        </p:nvPicPr>
        <p:blipFill>
          <a:blip r:embed="rId3"/>
          <a:stretch>
            <a:fillRect/>
          </a:stretch>
        </p:blipFill>
        <p:spPr>
          <a:xfrm>
            <a:off x="6365067" y="254310"/>
            <a:ext cx="4848424" cy="5935856"/>
          </a:xfrm>
          <a:prstGeom prst="rect">
            <a:avLst/>
          </a:prstGeom>
        </p:spPr>
      </p:pic>
    </p:spTree>
    <p:extLst>
      <p:ext uri="{BB962C8B-B14F-4D97-AF65-F5344CB8AC3E}">
        <p14:creationId xmlns="" xmlns:p14="http://schemas.microsoft.com/office/powerpoint/2010/main" val="3846779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 xmlns:a16="http://schemas.microsoft.com/office/drawing/2014/main" id="{201CC55D-ED54-4C5C-95E6-10947BD1103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33139136-B802-464A-A3F9-A13ECF95D4BA}"/>
              </a:ext>
            </a:extLst>
          </p:cNvPr>
          <p:cNvSpPr>
            <a:spLocks noGrp="1"/>
          </p:cNvSpPr>
          <p:nvPr>
            <p:ph type="title"/>
          </p:nvPr>
        </p:nvSpPr>
        <p:spPr>
          <a:xfrm>
            <a:off x="589560" y="856180"/>
            <a:ext cx="4560584" cy="1128068"/>
          </a:xfrm>
        </p:spPr>
        <p:txBody>
          <a:bodyPr anchor="ctr">
            <a:normAutofit/>
          </a:bodyPr>
          <a:lstStyle/>
          <a:p>
            <a:r>
              <a:rPr lang="en-US" sz="3100">
                <a:solidFill>
                  <a:schemeClr val="accent2"/>
                </a:solidFill>
              </a:rPr>
              <a:t>Exclusion, Discrimination, and Inequalities</a:t>
            </a:r>
          </a:p>
        </p:txBody>
      </p:sp>
      <p:grpSp>
        <p:nvGrpSpPr>
          <p:cNvPr id="32" name="Group 31">
            <a:extLst>
              <a:ext uri="{FF2B5EF4-FFF2-40B4-BE49-F238E27FC236}">
                <a16:creationId xmlns="" xmlns:a16="http://schemas.microsoft.com/office/drawing/2014/main" id="{1DE889C7-FAD6-4397-98E2-05D50348445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1083484"/>
            <a:ext cx="355196" cy="673460"/>
            <a:chOff x="0" y="823811"/>
            <a:chExt cx="355196" cy="673460"/>
          </a:xfrm>
        </p:grpSpPr>
        <p:sp>
          <p:nvSpPr>
            <p:cNvPr id="33" name="Rectangle 32">
              <a:extLst>
                <a:ext uri="{FF2B5EF4-FFF2-40B4-BE49-F238E27FC236}">
                  <a16:creationId xmlns="" xmlns:a16="http://schemas.microsoft.com/office/drawing/2014/main" id="{F399A70F-F8CD-4992-9EF5-6CF15472E73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 xmlns:a16="http://schemas.microsoft.com/office/drawing/2014/main" id="{48F4FEDC-6D80-458C-A665-075D9B9500F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 xmlns:a16="http://schemas.microsoft.com/office/drawing/2014/main" id="{3873B707-463F-40B0-8227-E8CC6C67EB2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 xmlns:a16="http://schemas.microsoft.com/office/drawing/2014/main" id="{00BDAC61-69DB-254D-881B-FB82687E3E9D}"/>
              </a:ext>
            </a:extLst>
          </p:cNvPr>
          <p:cNvSpPr>
            <a:spLocks noGrp="1"/>
          </p:cNvSpPr>
          <p:nvPr>
            <p:ph idx="1"/>
          </p:nvPr>
        </p:nvSpPr>
        <p:spPr>
          <a:xfrm>
            <a:off x="355196" y="2330505"/>
            <a:ext cx="5159779" cy="4633181"/>
          </a:xfrm>
        </p:spPr>
        <p:txBody>
          <a:bodyPr anchor="ctr">
            <a:normAutofit fontScale="92500" lnSpcReduction="10000"/>
          </a:bodyPr>
          <a:lstStyle/>
          <a:p>
            <a:r>
              <a:rPr lang="en-US" sz="1800" dirty="0">
                <a:latin typeface="Georgia" panose="02040502050405020303" pitchFamily="18" charset="0"/>
                <a:cs typeface="Arial" panose="020B0604020202020204" pitchFamily="34" charset="0"/>
              </a:rPr>
              <a:t>In more than half of the US, it is legal to fire, deny promotion, refuse to hire, and to verbally harass employees for not being heterosexual*</a:t>
            </a:r>
          </a:p>
          <a:p>
            <a:pPr lvl="1"/>
            <a:r>
              <a:rPr lang="en-US" sz="1700" dirty="0">
                <a:latin typeface="Georgia" panose="02040502050405020303" pitchFamily="18" charset="0"/>
                <a:cs typeface="Arial" panose="020B0604020202020204" pitchFamily="34" charset="0"/>
              </a:rPr>
              <a:t>Approximately 8.1 million LGBT workers over the age of 16 live in states where they are unprotected at work</a:t>
            </a:r>
          </a:p>
          <a:p>
            <a:r>
              <a:rPr lang="en-US" sz="1800" dirty="0">
                <a:latin typeface="Georgia" panose="02040502050405020303" pitchFamily="18" charset="0"/>
                <a:cs typeface="Arial" panose="020B0604020202020204" pitchFamily="34" charset="0"/>
              </a:rPr>
              <a:t>LGBT workers are often unable to take advantages of employment benefits their straight coworkers can</a:t>
            </a:r>
          </a:p>
          <a:p>
            <a:r>
              <a:rPr lang="en-US" sz="1800" dirty="0">
                <a:latin typeface="Georgia" panose="02040502050405020303" pitchFamily="18" charset="0"/>
                <a:cs typeface="Arial" panose="020B0604020202020204" pitchFamily="34" charset="0"/>
              </a:rPr>
              <a:t>While Americans are positive towards formal rights for the LGBT community, they are still negative towards informal rights such as expression of their true self</a:t>
            </a:r>
          </a:p>
          <a:p>
            <a:r>
              <a:rPr lang="en-US" sz="1800" dirty="0">
                <a:latin typeface="Georgia" panose="02040502050405020303" pitchFamily="18" charset="0"/>
                <a:cs typeface="Arial" panose="020B0604020202020204" pitchFamily="34" charset="0"/>
              </a:rPr>
              <a:t>70% of people believe it is inappropriate for LGBT individuals to discuss their personal lives, including sexual orientation, in the workplace</a:t>
            </a:r>
          </a:p>
          <a:p>
            <a:r>
              <a:rPr lang="en-US" sz="1800" dirty="0">
                <a:latin typeface="Georgia" panose="02040502050405020303" pitchFamily="18" charset="0"/>
                <a:cs typeface="Arial" panose="020B0604020202020204" pitchFamily="34" charset="0"/>
              </a:rPr>
              <a:t>Over 60% of LGBT workers experience slurs, jokes, and harassment at work</a:t>
            </a:r>
          </a:p>
          <a:p>
            <a:endParaRPr lang="en-US" sz="1800" dirty="0">
              <a:latin typeface="Georgia" panose="02040502050405020303" pitchFamily="18" charset="0"/>
              <a:cs typeface="Arial" panose="020B0604020202020204" pitchFamily="34" charset="0"/>
            </a:endParaRPr>
          </a:p>
        </p:txBody>
      </p:sp>
      <p:sp>
        <p:nvSpPr>
          <p:cNvPr id="38" name="Rectangle 37">
            <a:extLst>
              <a:ext uri="{FF2B5EF4-FFF2-40B4-BE49-F238E27FC236}">
                <a16:creationId xmlns="" xmlns:a16="http://schemas.microsoft.com/office/drawing/2014/main" id="{C13237C8-E62C-4F0D-A318-BD6FB6C2D13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 xmlns:a16="http://schemas.microsoft.com/office/drawing/2014/main" id="{19C9EAEA-39D0-4B0E-A0EB-51E7B26740B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close up of a map&#10;&#10;Description automatically generated">
            <a:extLst>
              <a:ext uri="{FF2B5EF4-FFF2-40B4-BE49-F238E27FC236}">
                <a16:creationId xmlns="" xmlns:a16="http://schemas.microsoft.com/office/drawing/2014/main" id="{3BDA6050-64EB-7C49-A017-11E25AB6B4E8}"/>
              </a:ext>
            </a:extLst>
          </p:cNvPr>
          <p:cNvPicPr>
            <a:picLocks noChangeAspect="1"/>
          </p:cNvPicPr>
          <p:nvPr/>
        </p:nvPicPr>
        <p:blipFill rotWithShape="1">
          <a:blip r:embed="rId3"/>
          <a:srcRect r="4" b="3065"/>
          <a:stretch/>
        </p:blipFill>
        <p:spPr>
          <a:xfrm>
            <a:off x="5977788" y="799352"/>
            <a:ext cx="5425410" cy="5259296"/>
          </a:xfrm>
          <a:prstGeom prst="rect">
            <a:avLst/>
          </a:prstGeom>
        </p:spPr>
      </p:pic>
    </p:spTree>
    <p:extLst>
      <p:ext uri="{BB962C8B-B14F-4D97-AF65-F5344CB8AC3E}">
        <p14:creationId xmlns="" xmlns:p14="http://schemas.microsoft.com/office/powerpoint/2010/main" val="226326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 xmlns:a16="http://schemas.microsoft.com/office/drawing/2014/main" id="{6A84B152-3496-4C52-AF08-97AFFC09DD2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 xmlns:a16="http://schemas.microsoft.com/office/drawing/2014/main" id="{33139136-B802-464A-A3F9-A13ECF95D4BA}"/>
              </a:ext>
            </a:extLst>
          </p:cNvPr>
          <p:cNvSpPr>
            <a:spLocks noGrp="1"/>
          </p:cNvSpPr>
          <p:nvPr>
            <p:ph type="title"/>
          </p:nvPr>
        </p:nvSpPr>
        <p:spPr>
          <a:xfrm>
            <a:off x="629655" y="365125"/>
            <a:ext cx="5393360" cy="1325563"/>
          </a:xfrm>
        </p:spPr>
        <p:txBody>
          <a:bodyPr>
            <a:normAutofit/>
          </a:bodyPr>
          <a:lstStyle/>
          <a:p>
            <a:pPr algn="ctr"/>
            <a:r>
              <a:rPr lang="en-US" sz="3700">
                <a:solidFill>
                  <a:schemeClr val="accent1"/>
                </a:solidFill>
              </a:rPr>
              <a:t>Exclusion, Discrimination, and Inequalities</a:t>
            </a:r>
          </a:p>
        </p:txBody>
      </p:sp>
      <p:sp>
        <p:nvSpPr>
          <p:cNvPr id="19" name="Freeform: Shape 18">
            <a:extLst>
              <a:ext uri="{FF2B5EF4-FFF2-40B4-BE49-F238E27FC236}">
                <a16:creationId xmlns="" xmlns:a16="http://schemas.microsoft.com/office/drawing/2014/main" id="{6B2ADB95-0FA3-4BD7-A8AC-89D014A83E5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 xmlns:a16="http://schemas.microsoft.com/office/drawing/2014/main" id="{00BDAC61-69DB-254D-881B-FB82687E3E9D}"/>
              </a:ext>
            </a:extLst>
          </p:cNvPr>
          <p:cNvSpPr>
            <a:spLocks noGrp="1"/>
          </p:cNvSpPr>
          <p:nvPr>
            <p:ph idx="1"/>
          </p:nvPr>
        </p:nvSpPr>
        <p:spPr>
          <a:xfrm>
            <a:off x="662583" y="1826760"/>
            <a:ext cx="5393361" cy="4351338"/>
          </a:xfrm>
        </p:spPr>
        <p:txBody>
          <a:bodyPr>
            <a:normAutofit/>
          </a:bodyPr>
          <a:lstStyle/>
          <a:p>
            <a:r>
              <a:rPr lang="en-US" sz="2200" dirty="0">
                <a:latin typeface="Georgia" panose="02040502050405020303" pitchFamily="18" charset="0"/>
                <a:cs typeface="Arial" panose="020B0604020202020204" pitchFamily="34" charset="0"/>
              </a:rPr>
              <a:t>Harris Funeral Homes Inc. v. EEOC – whether Title VII prohibits discrimination against transgender people based on 1) their status as transgender or 2) sex stereotyping under Price Waterhouse v. Hopkins</a:t>
            </a:r>
          </a:p>
          <a:p>
            <a:pPr marL="342900" indent="-342900"/>
            <a:r>
              <a:rPr lang="en-US" sz="2200" dirty="0">
                <a:latin typeface="Georgia" panose="02040502050405020303" pitchFamily="18" charset="0"/>
                <a:cs typeface="Arial" panose="020B0604020202020204" pitchFamily="34" charset="0"/>
              </a:rPr>
              <a:t>This case may be a turning point in transgender rights and even sexual orientation rights and discrimination in the workplace*</a:t>
            </a:r>
          </a:p>
          <a:p>
            <a:pPr marL="342900" indent="-342900"/>
            <a:r>
              <a:rPr lang="en-US" sz="2200" dirty="0">
                <a:latin typeface="Georgia" panose="02040502050405020303" pitchFamily="18" charset="0"/>
                <a:cs typeface="Arial" panose="020B0604020202020204" pitchFamily="34" charset="0"/>
              </a:rPr>
              <a:t>This is the first transgender civil rights case to come before the Supreme Court</a:t>
            </a:r>
          </a:p>
          <a:p>
            <a:endParaRPr lang="en-US" sz="2200" dirty="0">
              <a:latin typeface="Georgia" panose="02040502050405020303" pitchFamily="18" charset="0"/>
              <a:cs typeface="Arial" panose="020B0604020202020204" pitchFamily="34" charset="0"/>
            </a:endParaRPr>
          </a:p>
        </p:txBody>
      </p:sp>
      <p:sp>
        <p:nvSpPr>
          <p:cNvPr id="21" name="Oval 20">
            <a:extLst>
              <a:ext uri="{FF2B5EF4-FFF2-40B4-BE49-F238E27FC236}">
                <a16:creationId xmlns="" xmlns:a16="http://schemas.microsoft.com/office/drawing/2014/main" id="{C924DBCE-E731-4B22-8181-A39C1D86276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808185" y="3423959"/>
            <a:ext cx="630884" cy="630884"/>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 xmlns:a16="http://schemas.microsoft.com/office/drawing/2014/main" id="{4CBF9756-6AC8-4C65-84DF-56FBFFA1D87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0463438">
            <a:off x="7450227"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pic>
        <p:nvPicPr>
          <p:cNvPr id="6" name="Picture 5" descr="A person posing for the camera&#10;&#10;Description automatically generated">
            <a:extLst>
              <a:ext uri="{FF2B5EF4-FFF2-40B4-BE49-F238E27FC236}">
                <a16:creationId xmlns="" xmlns:a16="http://schemas.microsoft.com/office/drawing/2014/main" id="{AF146410-58DE-024C-81F0-AC0CE5FCAEBF}"/>
              </a:ext>
            </a:extLst>
          </p:cNvPr>
          <p:cNvPicPr>
            <a:picLocks noChangeAspect="1"/>
          </p:cNvPicPr>
          <p:nvPr/>
        </p:nvPicPr>
        <p:blipFill rotWithShape="1">
          <a:blip r:embed="rId3"/>
          <a:srcRect l="20250" r="15748" b="-2"/>
          <a:stretch/>
        </p:blipFill>
        <p:spPr>
          <a:xfrm>
            <a:off x="8047490" y="759062"/>
            <a:ext cx="3034800" cy="3034800"/>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25" name="Freeform: Shape 24">
            <a:extLst>
              <a:ext uri="{FF2B5EF4-FFF2-40B4-BE49-F238E27FC236}">
                <a16:creationId xmlns="" xmlns:a16="http://schemas.microsoft.com/office/drawing/2014/main" id="{2D385988-EAAF-4C27-AF8A-2BFBECAF3D4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27" name="Straight Connector 26">
            <a:extLst>
              <a:ext uri="{FF2B5EF4-FFF2-40B4-BE49-F238E27FC236}">
                <a16:creationId xmlns="" xmlns:a16="http://schemas.microsoft.com/office/drawing/2014/main" id="{43621FD4-D14D-45D5-9A57-9A2DE5EA59C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9" name="Freeform: Shape 28">
            <a:extLst>
              <a:ext uri="{FF2B5EF4-FFF2-40B4-BE49-F238E27FC236}">
                <a16:creationId xmlns="" xmlns:a16="http://schemas.microsoft.com/office/drawing/2014/main" id="{B621D332-7329-4994-8836-C429A51B754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Freeform: Shape 30">
            <a:extLst>
              <a:ext uri="{FF2B5EF4-FFF2-40B4-BE49-F238E27FC236}">
                <a16:creationId xmlns="" xmlns:a16="http://schemas.microsoft.com/office/drawing/2014/main" id="{2D20F754-35A9-4508-BE3C-C59996D1437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7" name="Triangle 6">
            <a:extLst>
              <a:ext uri="{FF2B5EF4-FFF2-40B4-BE49-F238E27FC236}">
                <a16:creationId xmlns="" xmlns:a16="http://schemas.microsoft.com/office/drawing/2014/main" id="{A5EEC478-CF43-FF44-AC0F-75655A82023D}"/>
              </a:ext>
            </a:extLst>
          </p:cNvPr>
          <p:cNvSpPr/>
          <p:nvPr/>
        </p:nvSpPr>
        <p:spPr>
          <a:xfrm rot="19680222">
            <a:off x="5803825" y="-814632"/>
            <a:ext cx="2901172" cy="2143268"/>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1D212DBD-B340-5E40-B064-CFFB500B52AF}"/>
              </a:ext>
            </a:extLst>
          </p:cNvPr>
          <p:cNvSpPr/>
          <p:nvPr/>
        </p:nvSpPr>
        <p:spPr>
          <a:xfrm>
            <a:off x="10776228" y="5316279"/>
            <a:ext cx="2599530" cy="17862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 xmlns:a16="http://schemas.microsoft.com/office/drawing/2014/main" id="{B10645C3-0D67-3A4C-AA91-6ECAF3E25C28}"/>
              </a:ext>
            </a:extLst>
          </p:cNvPr>
          <p:cNvSpPr txBox="1"/>
          <p:nvPr/>
        </p:nvSpPr>
        <p:spPr>
          <a:xfrm>
            <a:off x="7914136" y="3903982"/>
            <a:ext cx="4179687" cy="1292662"/>
          </a:xfrm>
          <a:prstGeom prst="rect">
            <a:avLst/>
          </a:prstGeom>
          <a:noFill/>
        </p:spPr>
        <p:txBody>
          <a:bodyPr wrap="square" rtlCol="0">
            <a:spAutoFit/>
          </a:bodyPr>
          <a:lstStyle/>
          <a:p>
            <a:pPr algn="r"/>
            <a:r>
              <a:rPr lang="en-US" sz="1300" dirty="0">
                <a:solidFill>
                  <a:schemeClr val="accent2"/>
                </a:solidFill>
                <a:latin typeface="Georgia" panose="02040502050405020303" pitchFamily="18" charset="0"/>
              </a:rPr>
              <a:t>Aimee Stephens was fired from Harris Funeral Homes for being transgender. She lost health coverage and was unable to treat a medical condition for years.</a:t>
            </a:r>
          </a:p>
          <a:p>
            <a:pPr algn="r"/>
            <a:r>
              <a:rPr lang="en-US" sz="1300" dirty="0">
                <a:solidFill>
                  <a:schemeClr val="accent2"/>
                </a:solidFill>
                <a:latin typeface="Georgia" panose="02040502050405020303" pitchFamily="18" charset="0"/>
              </a:rPr>
              <a:t>Her health eventually deteriorated beyond repair, but she never stopped fighting for her rights. She died before the Supreme Court could reach a decision.</a:t>
            </a:r>
          </a:p>
        </p:txBody>
      </p:sp>
      <p:sp>
        <p:nvSpPr>
          <p:cNvPr id="13" name="Donut 12">
            <a:extLst>
              <a:ext uri="{FF2B5EF4-FFF2-40B4-BE49-F238E27FC236}">
                <a16:creationId xmlns="" xmlns:a16="http://schemas.microsoft.com/office/drawing/2014/main" id="{9CFF12A7-3450-8B42-A5B3-5D0C6B9BA207}"/>
              </a:ext>
            </a:extLst>
          </p:cNvPr>
          <p:cNvSpPr/>
          <p:nvPr/>
        </p:nvSpPr>
        <p:spPr>
          <a:xfrm>
            <a:off x="6749601" y="-1132925"/>
            <a:ext cx="1881052" cy="1604466"/>
          </a:xfrm>
          <a:prstGeom prst="donut">
            <a:avLst>
              <a:gd name="adj" fmla="val 5358"/>
            </a:avLst>
          </a:prstGeom>
          <a:solidFill>
            <a:schemeClr val="accent2">
              <a:alpha val="24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Donut 23">
            <a:extLst>
              <a:ext uri="{FF2B5EF4-FFF2-40B4-BE49-F238E27FC236}">
                <a16:creationId xmlns="" xmlns:a16="http://schemas.microsoft.com/office/drawing/2014/main" id="{AA3A16B0-AA7F-AD44-A79D-9469DC015C83}"/>
              </a:ext>
            </a:extLst>
          </p:cNvPr>
          <p:cNvSpPr/>
          <p:nvPr/>
        </p:nvSpPr>
        <p:spPr>
          <a:xfrm>
            <a:off x="11326763" y="5751960"/>
            <a:ext cx="1881052" cy="1604466"/>
          </a:xfrm>
          <a:prstGeom prst="donut">
            <a:avLst>
              <a:gd name="adj" fmla="val 5358"/>
            </a:avLst>
          </a:prstGeom>
          <a:solidFill>
            <a:schemeClr val="accent1">
              <a:alpha val="4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 xmlns:p14="http://schemas.microsoft.com/office/powerpoint/2010/main" val="1458795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A7895A40-19A4-42D6-9D30-DBC1E800263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02F429C4-ABC9-46FC-818A-B5429CDE4A9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2CEF98E4-3709-4952-8F42-2305CCE34FA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 xmlns:a16="http://schemas.microsoft.com/office/drawing/2014/main" id="{F10BCCF5-D685-47FF-B675-647EAEB72C8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2D7218E4-F18E-0B46-A53F-B8131E8B5A2A}"/>
              </a:ext>
            </a:extLst>
          </p:cNvPr>
          <p:cNvSpPr>
            <a:spLocks noGrp="1"/>
          </p:cNvSpPr>
          <p:nvPr>
            <p:ph type="title"/>
          </p:nvPr>
        </p:nvSpPr>
        <p:spPr>
          <a:xfrm>
            <a:off x="4645984" y="1828482"/>
            <a:ext cx="6159593" cy="3200400"/>
          </a:xfrm>
        </p:spPr>
        <p:txBody>
          <a:bodyPr vert="horz" lIns="91440" tIns="45720" rIns="91440" bIns="45720" rtlCol="0" anchor="t">
            <a:noAutofit/>
          </a:bodyPr>
          <a:lstStyle/>
          <a:p>
            <a:pPr algn="r"/>
            <a:r>
              <a:rPr lang="en-US" sz="7200" kern="1200" dirty="0">
                <a:solidFill>
                  <a:schemeClr val="accent1">
                    <a:lumMod val="60000"/>
                    <a:lumOff val="40000"/>
                  </a:schemeClr>
                </a:solidFill>
              </a:rPr>
              <a:t>Legal Protections and Allies</a:t>
            </a:r>
          </a:p>
        </p:txBody>
      </p:sp>
      <p:sp>
        <p:nvSpPr>
          <p:cNvPr id="3" name="Text Placeholder 2">
            <a:extLst>
              <a:ext uri="{FF2B5EF4-FFF2-40B4-BE49-F238E27FC236}">
                <a16:creationId xmlns="" xmlns:a16="http://schemas.microsoft.com/office/drawing/2014/main" id="{86BC1926-EA8C-2246-94BC-84734E660B35}"/>
              </a:ext>
            </a:extLst>
          </p:cNvPr>
          <p:cNvSpPr>
            <a:spLocks noGrp="1"/>
          </p:cNvSpPr>
          <p:nvPr>
            <p:ph type="body" idx="1"/>
          </p:nvPr>
        </p:nvSpPr>
        <p:spPr>
          <a:xfrm>
            <a:off x="507368" y="2475213"/>
            <a:ext cx="9910295" cy="1281733"/>
          </a:xfrm>
        </p:spPr>
        <p:txBody>
          <a:bodyPr vert="horz" lIns="91440" tIns="45720" rIns="91440" bIns="45720" rtlCol="0" anchor="b">
            <a:normAutofit/>
          </a:bodyPr>
          <a:lstStyle/>
          <a:p>
            <a:r>
              <a:rPr lang="en-US" kern="1200" dirty="0">
                <a:solidFill>
                  <a:schemeClr val="accent2"/>
                </a:solidFill>
                <a:latin typeface="Modern Love" pitchFamily="82" charset="0"/>
              </a:rPr>
              <a:t>Section II</a:t>
            </a:r>
          </a:p>
        </p:txBody>
      </p:sp>
      <p:sp>
        <p:nvSpPr>
          <p:cNvPr id="16" name="Rectangle 15">
            <a:extLst>
              <a:ext uri="{FF2B5EF4-FFF2-40B4-BE49-F238E27FC236}">
                <a16:creationId xmlns="" xmlns:a16="http://schemas.microsoft.com/office/drawing/2014/main" id="{B0EE8A42-107A-4D4C-8D56-BBAE95C7FC0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197315338"/>
      </p:ext>
    </p:extLst>
  </p:cSld>
  <p:clrMapOvr>
    <a:masterClrMapping/>
  </p:clrMapOvr>
</p:sld>
</file>

<file path=ppt/theme/theme1.xml><?xml version="1.0" encoding="utf-8"?>
<a:theme xmlns:a="http://schemas.openxmlformats.org/drawingml/2006/main" name="Office Theme">
  <a:themeElements>
    <a:clrScheme name="Custom 2">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TotalTime>
  <Words>5924</Words>
  <Application>Microsoft Office PowerPoint</Application>
  <PresentationFormat>Custom</PresentationFormat>
  <Paragraphs>354</Paragraphs>
  <Slides>27</Slides>
  <Notes>17</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Diversity of Sexual Orientation and Gender Identity</vt:lpstr>
      <vt:lpstr>What I Didn’t Know</vt:lpstr>
      <vt:lpstr>What Shouldn’t Be Missed</vt:lpstr>
      <vt:lpstr>Social Justice Issues</vt:lpstr>
      <vt:lpstr>Societal Stereotypes</vt:lpstr>
      <vt:lpstr>Exclusion, Discrimination, and Inequalities</vt:lpstr>
      <vt:lpstr>Exclusion, Discrimination, and Inequalities</vt:lpstr>
      <vt:lpstr>Exclusion, Discrimination, and Inequalities</vt:lpstr>
      <vt:lpstr>Legal Protections and Allies</vt:lpstr>
      <vt:lpstr>Laws and Accepted Policies </vt:lpstr>
      <vt:lpstr>Laws and Accepted Policies</vt:lpstr>
      <vt:lpstr>Laws and Accepted Policies</vt:lpstr>
      <vt:lpstr>Advocacy Groups</vt:lpstr>
      <vt:lpstr>In Today’s Workplace</vt:lpstr>
      <vt:lpstr>What Do Employees Desire and Need?</vt:lpstr>
      <vt:lpstr>Institutional and Interpersonal Opportunities for Equity and Inclusion</vt:lpstr>
      <vt:lpstr>Interesting Issues about Gender Identity and Sexual Orientation Diversity</vt:lpstr>
      <vt:lpstr>Restroom Access for Transgender and Non-Binary people in the Workplace</vt:lpstr>
      <vt:lpstr>Restroom Access for Transgender and Non-Binary people in the Workplace</vt:lpstr>
      <vt:lpstr>Restroom Access for Transgender and Non-Binary people in the Workplace</vt:lpstr>
      <vt:lpstr>Thoughts on Relation to the Topic</vt:lpstr>
      <vt:lpstr>Addendum*</vt:lpstr>
      <vt:lpstr>Update: June 15, 2020</vt:lpstr>
      <vt:lpstr>Bibliography</vt:lpstr>
      <vt:lpstr>Resources  Used to  Develop the  Presentation</vt:lpstr>
      <vt:lpstr>Recommended Discussion Points</vt:lpstr>
      <vt:lpstr>Questions for Our Learning Community</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Diversity of Sexual Orientation and Gender Identity</dc:title>
  <dc:creator>Microsoft Office User</dc:creator>
  <cp:lastModifiedBy>Prof Temple</cp:lastModifiedBy>
  <cp:revision>5</cp:revision>
  <dcterms:created xsi:type="dcterms:W3CDTF">2020-06-24T00:43:07Z</dcterms:created>
  <dcterms:modified xsi:type="dcterms:W3CDTF">2020-07-02T01:13:05Z</dcterms:modified>
</cp:coreProperties>
</file>